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Proxima Nova"/>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ProximaNova-bold.fntdata"/><Relationship Id="rId23" Type="http://schemas.openxmlformats.org/officeDocument/2006/relationships/font" Target="fonts/ProximaNova-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roximaNova-boldItalic.fntdata"/><Relationship Id="rId25" Type="http://schemas.openxmlformats.org/officeDocument/2006/relationships/font" Target="fonts/ProximaNova-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42fb4daea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42fb4daea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We can see that our model was fairly consistent in identifying labels 4, 5, and 7 forest types.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It struggled the most identifying observations with an actual Label of 2, misclassifying many as either Label 1 or Label 5.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In fact in predicting observations with an actual Label of 1 or 2, it mixed them up about 30% of the time.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4000d14f0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4000d14f0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4013a48abd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4013a48abd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We can see that our model was fairly consistent in identifying labels 4, 5, and 7 forest types.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It struggled the most identifying observations with an actual Label of 2, misclassifying many as either Label 1 or Label 5.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In fact in predicting observations with an actual Label of 1 or 2, it mixed them up about 30% of the time.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42fb4dae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42fb4dae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We can see that our model was fairly consistent in identifying labels 4, 5, and 7 forest types.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It struggled the most identifying observations with an actual Label of 2, misclassifying many as either Label 1 or Label 5.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In fact in predicting observations with an actual Label of 1 or 2, it mixed them up about 30% of the time.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3e616f635b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3e616f635b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Our next Machine Learning implementation was a Gradient boosting classifier.</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3e616f635b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3e616f635b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XGBoost: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library leveraged for model #4 was XGBoost which uses a similar approach as gradient boosting, but with a slightly different implementation ment to take advantage of a distributed framework</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You can see off to the right, the parameters focused on in terms of tuning our XGBoost model.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Our best model led to Validation accuracy of 81.5%</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 experimented with early stopping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It appears that not much progress was being made in terms of validation loss after epoch 100 or so. We adjusted XGBoost's early_stopping_rounds parameter. This will allow us to specify a window of the number of epochs over which no improvement is observed (10% here).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3e616f635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3e616f635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leads nicely into our FINDINGS summarization: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 submitted all 4 advanced models to Kaggle and were a bit disappointed that we barely beat our baseline, with the Random Forest model performing the best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As expected, these approaches were prone to overfitting despite our initial tuning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With more team we would like to explore the following next steps…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Titilayo experimented a big with feature selection, care to share your thoughts there and any final thoughts?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40185ecb6b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40185ecb6b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3e616f635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3e616f635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Hanna, Jonathan and I collaborated on this project to determine the best Machine Learning Method to classify forest cover types based on a given input of attributes pertaining to the surrounding environment. This analysis looks at 5 different supervised ML approaches in addition to their respective specifications and performances. Our end goal was to select the best performing model to submit to the kaggle competition, measure its performance against other high performing methods, and conclude which ML algorithm is best suited for the given task.</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342900" lvl="0" marL="457200" rtl="0" algn="l">
              <a:lnSpc>
                <a:spcPct val="115000"/>
              </a:lnSpc>
              <a:spcBef>
                <a:spcPts val="0"/>
              </a:spcBef>
              <a:spcAft>
                <a:spcPts val="0"/>
              </a:spcAft>
              <a:buClr>
                <a:srgbClr val="616161"/>
              </a:buClr>
              <a:buSzPts val="1800"/>
              <a:buFont typeface="Proxima Nova"/>
              <a:buChar char="●"/>
            </a:pPr>
            <a:r>
              <a:rPr lang="en" sz="1800">
                <a:solidFill>
                  <a:srgbClr val="616161"/>
                </a:solidFill>
                <a:latin typeface="Proxima Nova"/>
                <a:ea typeface="Proxima Nova"/>
                <a:cs typeface="Proxima Nova"/>
                <a:sym typeface="Proxima Nova"/>
              </a:rPr>
              <a:t>Agenda (Titilayo)</a:t>
            </a:r>
            <a:endParaRPr sz="1800">
              <a:solidFill>
                <a:srgbClr val="616161"/>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616161"/>
              </a:buClr>
              <a:buSzPts val="1800"/>
              <a:buFont typeface="Proxima Nova"/>
              <a:buChar char="●"/>
            </a:pPr>
            <a:r>
              <a:rPr lang="en" sz="1800">
                <a:solidFill>
                  <a:srgbClr val="616161"/>
                </a:solidFill>
                <a:latin typeface="Proxima Nova"/>
                <a:ea typeface="Proxima Nova"/>
                <a:cs typeface="Proxima Nova"/>
                <a:sym typeface="Proxima Nova"/>
              </a:rPr>
              <a:t>Dataset Overview (Titilayo)</a:t>
            </a:r>
            <a:endParaRPr sz="1800">
              <a:solidFill>
                <a:srgbClr val="616161"/>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616161"/>
              </a:buClr>
              <a:buSzPts val="1800"/>
              <a:buFont typeface="Proxima Nova"/>
              <a:buChar char="●"/>
            </a:pPr>
            <a:r>
              <a:rPr lang="en" sz="1800">
                <a:solidFill>
                  <a:srgbClr val="616161"/>
                </a:solidFill>
                <a:latin typeface="Proxima Nova"/>
                <a:ea typeface="Proxima Nova"/>
                <a:cs typeface="Proxima Nova"/>
                <a:sym typeface="Proxima Nova"/>
              </a:rPr>
              <a:t>Context (Jon)</a:t>
            </a:r>
            <a:endParaRPr sz="1800">
              <a:solidFill>
                <a:srgbClr val="616161"/>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616161"/>
              </a:buClr>
              <a:buSzPts val="1800"/>
              <a:buFont typeface="Proxima Nova"/>
              <a:buChar char="●"/>
            </a:pPr>
            <a:r>
              <a:rPr lang="en" sz="1800">
                <a:solidFill>
                  <a:srgbClr val="616161"/>
                </a:solidFill>
                <a:latin typeface="Proxima Nova"/>
                <a:ea typeface="Proxima Nova"/>
                <a:cs typeface="Proxima Nova"/>
                <a:sym typeface="Proxima Nova"/>
              </a:rPr>
              <a:t>EDA (Jon)</a:t>
            </a:r>
            <a:endParaRPr sz="1800">
              <a:solidFill>
                <a:srgbClr val="616161"/>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616161"/>
              </a:buClr>
              <a:buSzPts val="1800"/>
              <a:buFont typeface="Proxima Nova"/>
              <a:buChar char="●"/>
            </a:pPr>
            <a:r>
              <a:rPr lang="en" sz="1800">
                <a:solidFill>
                  <a:srgbClr val="616161"/>
                </a:solidFill>
                <a:latin typeface="Proxima Nova"/>
                <a:ea typeface="Proxima Nova"/>
                <a:cs typeface="Proxima Nova"/>
                <a:sym typeface="Proxima Nova"/>
              </a:rPr>
              <a:t>Modeling: </a:t>
            </a:r>
            <a:endParaRPr sz="1800">
              <a:solidFill>
                <a:srgbClr val="616161"/>
              </a:solidFill>
              <a:latin typeface="Proxima Nova"/>
              <a:ea typeface="Proxima Nova"/>
              <a:cs typeface="Proxima Nova"/>
              <a:sym typeface="Proxima Nova"/>
            </a:endParaRPr>
          </a:p>
          <a:p>
            <a:pPr indent="-317500" lvl="1" marL="914400" rtl="0" algn="l">
              <a:lnSpc>
                <a:spcPct val="115000"/>
              </a:lnSpc>
              <a:spcBef>
                <a:spcPts val="0"/>
              </a:spcBef>
              <a:spcAft>
                <a:spcPts val="0"/>
              </a:spcAft>
              <a:buClr>
                <a:srgbClr val="616161"/>
              </a:buClr>
              <a:buSzPts val="1400"/>
              <a:buFont typeface="Proxima Nova"/>
              <a:buChar char="○"/>
            </a:pPr>
            <a:r>
              <a:rPr b="1" lang="en" sz="1400">
                <a:solidFill>
                  <a:srgbClr val="616161"/>
                </a:solidFill>
                <a:latin typeface="Proxima Nova"/>
                <a:ea typeface="Proxima Nova"/>
                <a:cs typeface="Proxima Nova"/>
                <a:sym typeface="Proxima Nova"/>
              </a:rPr>
              <a:t>Baseline models:</a:t>
            </a:r>
            <a:r>
              <a:rPr lang="en" sz="1400">
                <a:solidFill>
                  <a:srgbClr val="616161"/>
                </a:solidFill>
                <a:latin typeface="Proxima Nova"/>
                <a:ea typeface="Proxima Nova"/>
                <a:cs typeface="Proxima Nova"/>
                <a:sym typeface="Proxima Nova"/>
              </a:rPr>
              <a:t> Multiclass Logistic Regression, KNN</a:t>
            </a:r>
            <a:endParaRPr sz="1400">
              <a:solidFill>
                <a:srgbClr val="616161"/>
              </a:solidFill>
              <a:latin typeface="Proxima Nova"/>
              <a:ea typeface="Proxima Nova"/>
              <a:cs typeface="Proxima Nova"/>
              <a:sym typeface="Proxima Nova"/>
            </a:endParaRPr>
          </a:p>
          <a:p>
            <a:pPr indent="-317500" lvl="1" marL="914400" rtl="0" algn="l">
              <a:lnSpc>
                <a:spcPct val="115000"/>
              </a:lnSpc>
              <a:spcBef>
                <a:spcPts val="0"/>
              </a:spcBef>
              <a:spcAft>
                <a:spcPts val="0"/>
              </a:spcAft>
              <a:buClr>
                <a:srgbClr val="616161"/>
              </a:buClr>
              <a:buSzPts val="1400"/>
              <a:buFont typeface="Proxima Nova"/>
              <a:buChar char="○"/>
            </a:pPr>
            <a:r>
              <a:rPr b="1" lang="en" sz="1400">
                <a:solidFill>
                  <a:srgbClr val="616161"/>
                </a:solidFill>
                <a:latin typeface="Proxima Nova"/>
                <a:ea typeface="Proxima Nova"/>
                <a:cs typeface="Proxima Nova"/>
                <a:sym typeface="Proxima Nova"/>
              </a:rPr>
              <a:t>Advanced models:</a:t>
            </a:r>
            <a:r>
              <a:rPr lang="en" sz="1400">
                <a:solidFill>
                  <a:srgbClr val="616161"/>
                </a:solidFill>
                <a:latin typeface="Proxima Nova"/>
                <a:ea typeface="Proxima Nova"/>
                <a:cs typeface="Proxima Nova"/>
                <a:sym typeface="Proxima Nova"/>
              </a:rPr>
              <a:t> Random Forest, Gradient Boosting, XGBoost, Neural Network</a:t>
            </a:r>
            <a:endParaRPr sz="1400">
              <a:solidFill>
                <a:srgbClr val="616161"/>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616161"/>
              </a:buClr>
              <a:buSzPts val="1800"/>
              <a:buFont typeface="Proxima Nova"/>
              <a:buChar char="●"/>
            </a:pPr>
            <a:r>
              <a:rPr lang="en" sz="1800">
                <a:solidFill>
                  <a:srgbClr val="616161"/>
                </a:solidFill>
                <a:latin typeface="Proxima Nova"/>
                <a:ea typeface="Proxima Nova"/>
                <a:cs typeface="Proxima Nova"/>
                <a:sym typeface="Proxima Nova"/>
              </a:rPr>
              <a:t>Findings &amp; Final Thoughts (Jon)</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3e616f635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3e616f635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area was chosen for the study because:</a:t>
            </a:r>
            <a:endParaRPr/>
          </a:p>
          <a:p>
            <a:pPr indent="-298450" lvl="0" marL="457200" rtl="0" algn="l">
              <a:lnSpc>
                <a:spcPct val="115000"/>
              </a:lnSpc>
              <a:spcBef>
                <a:spcPts val="0"/>
              </a:spcBef>
              <a:spcAft>
                <a:spcPts val="0"/>
              </a:spcAft>
              <a:buSzPts val="1100"/>
              <a:buChar char="●"/>
            </a:pPr>
            <a:r>
              <a:rPr lang="en" sz="1400">
                <a:solidFill>
                  <a:srgbClr val="616161"/>
                </a:solidFill>
                <a:latin typeface="Proxima Nova"/>
                <a:ea typeface="Proxima Nova"/>
                <a:cs typeface="Proxima Nova"/>
                <a:sym typeface="Proxima Nova"/>
              </a:rPr>
              <a:t>minimal human-caused disturbances </a:t>
            </a:r>
            <a:endParaRPr sz="1400">
              <a:solidFill>
                <a:srgbClr val="616161"/>
              </a:solidFill>
              <a:latin typeface="Proxima Nova"/>
              <a:ea typeface="Proxima Nova"/>
              <a:cs typeface="Proxima Nova"/>
              <a:sym typeface="Proxima Nova"/>
            </a:endParaRPr>
          </a:p>
          <a:p>
            <a:pPr indent="-298450" lvl="0" marL="457200" rtl="0" algn="l">
              <a:lnSpc>
                <a:spcPct val="115000"/>
              </a:lnSpc>
              <a:spcBef>
                <a:spcPts val="0"/>
              </a:spcBef>
              <a:spcAft>
                <a:spcPts val="0"/>
              </a:spcAft>
              <a:buSzPts val="1100"/>
              <a:buChar char="●"/>
            </a:pPr>
            <a:r>
              <a:rPr lang="en" sz="1400">
                <a:solidFill>
                  <a:srgbClr val="616161"/>
                </a:solidFill>
                <a:latin typeface="Proxima Nova"/>
                <a:ea typeface="Proxima Nova"/>
                <a:cs typeface="Proxima Nova"/>
                <a:sym typeface="Proxima Nova"/>
              </a:rPr>
              <a:t>so forest cover types are more a result of ecological processes rather than forest management practices.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4000d14f0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4000d14f0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3e616f635b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3e616f635b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317500" lvl="0" marL="457200" rtl="0" algn="l">
              <a:lnSpc>
                <a:spcPct val="115000"/>
              </a:lnSpc>
              <a:spcBef>
                <a:spcPts val="0"/>
              </a:spcBef>
              <a:spcAft>
                <a:spcPts val="0"/>
              </a:spcAft>
              <a:buClr>
                <a:srgbClr val="616161"/>
              </a:buClr>
              <a:buSzPts val="1400"/>
              <a:buFont typeface="Proxima Nova"/>
              <a:buChar char="●"/>
            </a:pPr>
            <a:r>
              <a:rPr lang="en" sz="1400">
                <a:solidFill>
                  <a:srgbClr val="616161"/>
                </a:solidFill>
                <a:latin typeface="Proxima Nova"/>
                <a:ea typeface="Proxima Nova"/>
                <a:cs typeface="Proxima Nova"/>
                <a:sym typeface="Proxima Nova"/>
              </a:rPr>
              <a:t>Let’s better understand the task at hand here and why we feel it is important</a:t>
            </a:r>
            <a:endParaRPr sz="1400">
              <a:solidFill>
                <a:srgbClr val="616161"/>
              </a:solidFill>
              <a:latin typeface="Proxima Nova"/>
              <a:ea typeface="Proxima Nova"/>
              <a:cs typeface="Proxima Nova"/>
              <a:sym typeface="Proxima Nova"/>
            </a:endParaRPr>
          </a:p>
          <a:p>
            <a:pPr indent="-317500" lvl="0" marL="457200" rtl="0" algn="l">
              <a:lnSpc>
                <a:spcPct val="115000"/>
              </a:lnSpc>
              <a:spcBef>
                <a:spcPts val="0"/>
              </a:spcBef>
              <a:spcAft>
                <a:spcPts val="0"/>
              </a:spcAft>
              <a:buClr>
                <a:srgbClr val="616161"/>
              </a:buClr>
              <a:buSzPts val="1400"/>
              <a:buFont typeface="Proxima Nova"/>
              <a:buChar char="●"/>
            </a:pPr>
            <a:r>
              <a:rPr lang="en" sz="1400">
                <a:solidFill>
                  <a:srgbClr val="616161"/>
                </a:solidFill>
                <a:latin typeface="Proxima Nova"/>
                <a:ea typeface="Proxima Nova"/>
                <a:cs typeface="Proxima Nova"/>
                <a:sym typeface="Proxima Nova"/>
              </a:rPr>
              <a:t>Most of you know Wildfire is an all too common occurrence - esp N Colorado and Calif. </a:t>
            </a:r>
            <a:endParaRPr sz="1400">
              <a:solidFill>
                <a:srgbClr val="616161"/>
              </a:solidFill>
              <a:latin typeface="Proxima Nova"/>
              <a:ea typeface="Proxima Nova"/>
              <a:cs typeface="Proxima Nova"/>
              <a:sym typeface="Proxima Nova"/>
            </a:endParaRPr>
          </a:p>
          <a:p>
            <a:pPr indent="-317500" lvl="0" marL="457200" rtl="0" algn="l">
              <a:lnSpc>
                <a:spcPct val="115000"/>
              </a:lnSpc>
              <a:spcBef>
                <a:spcPts val="0"/>
              </a:spcBef>
              <a:spcAft>
                <a:spcPts val="0"/>
              </a:spcAft>
              <a:buClr>
                <a:srgbClr val="616161"/>
              </a:buClr>
              <a:buSzPts val="1400"/>
              <a:buFont typeface="Proxima Nova"/>
              <a:buChar char="●"/>
            </a:pPr>
            <a:r>
              <a:rPr lang="en" sz="1400">
                <a:solidFill>
                  <a:srgbClr val="616161"/>
                </a:solidFill>
                <a:latin typeface="Proxima Nova"/>
                <a:ea typeface="Proxima Nova"/>
                <a:cs typeface="Proxima Nova"/>
                <a:sym typeface="Proxima Nova"/>
              </a:rPr>
              <a:t>Having an accurate picture of which areas contain which forest type is CRITICAL for fire mitigation practices and for resource allocation. </a:t>
            </a:r>
            <a:endParaRPr sz="1400">
              <a:solidFill>
                <a:srgbClr val="616161"/>
              </a:solidFill>
              <a:latin typeface="Proxima Nova"/>
              <a:ea typeface="Proxima Nova"/>
              <a:cs typeface="Proxima Nova"/>
              <a:sym typeface="Proxima Nova"/>
            </a:endParaRPr>
          </a:p>
          <a:p>
            <a:pPr indent="-317500" lvl="1" marL="914400" rtl="0" algn="l">
              <a:lnSpc>
                <a:spcPct val="115000"/>
              </a:lnSpc>
              <a:spcBef>
                <a:spcPts val="0"/>
              </a:spcBef>
              <a:spcAft>
                <a:spcPts val="0"/>
              </a:spcAft>
              <a:buClr>
                <a:srgbClr val="616161"/>
              </a:buClr>
              <a:buSzPts val="1400"/>
              <a:buFont typeface="Proxima Nova"/>
              <a:buChar char="○"/>
            </a:pPr>
            <a:r>
              <a:rPr lang="en" sz="1400">
                <a:solidFill>
                  <a:srgbClr val="616161"/>
                </a:solidFill>
                <a:latin typeface="Proxima Nova"/>
                <a:ea typeface="Proxima Nova"/>
                <a:cs typeface="Proxima Nova"/>
                <a:sym typeface="Proxima Nova"/>
              </a:rPr>
              <a:t>Many tree species have adaptations to survive and regenerate after fire</a:t>
            </a:r>
            <a:endParaRPr sz="1400">
              <a:solidFill>
                <a:srgbClr val="616161"/>
              </a:solidFill>
              <a:latin typeface="Proxima Nova"/>
              <a:ea typeface="Proxima Nova"/>
              <a:cs typeface="Proxima Nova"/>
              <a:sym typeface="Proxima Nova"/>
            </a:endParaRPr>
          </a:p>
          <a:p>
            <a:pPr indent="-317500" lvl="0" marL="457200" rtl="0" algn="l">
              <a:lnSpc>
                <a:spcPct val="115000"/>
              </a:lnSpc>
              <a:spcBef>
                <a:spcPts val="0"/>
              </a:spcBef>
              <a:spcAft>
                <a:spcPts val="0"/>
              </a:spcAft>
              <a:buClr>
                <a:srgbClr val="616161"/>
              </a:buClr>
              <a:buSzPts val="1400"/>
              <a:buFont typeface="Proxima Nova"/>
              <a:buChar char="●"/>
            </a:pPr>
            <a:r>
              <a:rPr lang="en" sz="1400">
                <a:solidFill>
                  <a:srgbClr val="616161"/>
                </a:solidFill>
                <a:latin typeface="Proxima Nova"/>
                <a:ea typeface="Proxima Nova"/>
                <a:cs typeface="Proxima Nova"/>
                <a:sym typeface="Proxima Nova"/>
              </a:rPr>
              <a:t>As you can see from the previous image, there is a TON of overlap of tree types in certain areas…leading to a multi class classification problem</a:t>
            </a:r>
            <a:endParaRPr sz="1400">
              <a:solidFill>
                <a:srgbClr val="616161"/>
              </a:solidFill>
              <a:latin typeface="Proxima Nova"/>
              <a:ea typeface="Proxima Nova"/>
              <a:cs typeface="Proxima Nova"/>
              <a:sym typeface="Proxima Nova"/>
            </a:endParaRPr>
          </a:p>
          <a:p>
            <a:pPr indent="-317500" lvl="1" marL="914400" rtl="0" algn="l">
              <a:lnSpc>
                <a:spcPct val="115000"/>
              </a:lnSpc>
              <a:spcBef>
                <a:spcPts val="0"/>
              </a:spcBef>
              <a:spcAft>
                <a:spcPts val="0"/>
              </a:spcAft>
              <a:buClr>
                <a:srgbClr val="616161"/>
              </a:buClr>
              <a:buSzPts val="1400"/>
              <a:buFont typeface="Proxima Nova"/>
              <a:buChar char="○"/>
            </a:pPr>
            <a:r>
              <a:rPr lang="en" sz="1400">
                <a:solidFill>
                  <a:srgbClr val="616161"/>
                </a:solidFill>
                <a:latin typeface="Proxima Nova"/>
                <a:ea typeface="Proxima Nova"/>
                <a:cs typeface="Proxima Nova"/>
                <a:sym typeface="Proxima Nova"/>
              </a:rPr>
              <a:t>SO our goal is to predict forest cover type and do so with a high degree of accuracy</a:t>
            </a:r>
            <a:endParaRPr sz="1400">
              <a:solidFill>
                <a:srgbClr val="616161"/>
              </a:solidFill>
              <a:latin typeface="Proxima Nova"/>
              <a:ea typeface="Proxima Nova"/>
              <a:cs typeface="Proxima Nova"/>
              <a:sym typeface="Proxima Nova"/>
            </a:endParaRPr>
          </a:p>
          <a:p>
            <a:pPr indent="-304800" lvl="0" marL="457200" rtl="0" algn="l">
              <a:lnSpc>
                <a:spcPct val="115000"/>
              </a:lnSpc>
              <a:spcBef>
                <a:spcPts val="0"/>
              </a:spcBef>
              <a:spcAft>
                <a:spcPts val="0"/>
              </a:spcAft>
              <a:buClr>
                <a:srgbClr val="616161"/>
              </a:buClr>
              <a:buSzPts val="1200"/>
              <a:buFont typeface="Proxima Nova"/>
              <a:buChar char="●"/>
            </a:pPr>
            <a:r>
              <a:rPr lang="en" sz="1200">
                <a:solidFill>
                  <a:srgbClr val="616161"/>
                </a:solidFill>
                <a:latin typeface="Proxima Nova"/>
                <a:ea typeface="Proxima Nova"/>
                <a:cs typeface="Proxima Nova"/>
                <a:sym typeface="Proxima Nova"/>
              </a:rPr>
              <a:t>Accuracy - important because incorrectly classifying cover types could be detrimental to the environmental care initiatives of the US Forest Service (USFS). </a:t>
            </a:r>
            <a:endParaRPr sz="1400">
              <a:solidFill>
                <a:srgbClr val="616161"/>
              </a:solidFill>
              <a:latin typeface="Proxima Nova"/>
              <a:ea typeface="Proxima Nova"/>
              <a:cs typeface="Proxima Nova"/>
              <a:sym typeface="Proxima Nov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3e616f635b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3e616f635b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EDA:</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With our task identified, we next set out to better understand our data</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Through the approaches listed here: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Check scale, relationships between features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to help ground expectations for our more advanced models, Titilayo &amp; Hanna will now walk through our Baseline models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404368c79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404368c79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3e616f635b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3e616f635b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a:t>
            </a:r>
            <a:r>
              <a:rPr lang="en"/>
              <a:t>elp ground expectations for modeling experiments.</a:t>
            </a:r>
            <a:endParaRPr/>
          </a:p>
          <a:p>
            <a:pPr indent="0" lvl="0" marL="0" rtl="0" algn="l">
              <a:spcBef>
                <a:spcPts val="0"/>
              </a:spcBef>
              <a:spcAft>
                <a:spcPts val="0"/>
              </a:spcAft>
              <a:buClr>
                <a:schemeClr val="dk1"/>
              </a:buClr>
              <a:buSzPts val="1100"/>
              <a:buFont typeface="Arial"/>
              <a:buNone/>
            </a:pPr>
            <a:r>
              <a:rPr lang="en"/>
              <a:t>A baseline should be a simple system that is reasonably difficult to beat, thus helping us calibrate evaluation scores from our models.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3eec9778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3eec9778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9.jp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8.png"/><Relationship Id="rId5"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hyperlink" Target="https://www.fs.fed.us/database/feis/pdfs/other/FireResistRegen.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11.png"/><Relationship Id="rId5"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75550"/>
            <a:ext cx="8123100" cy="110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520"/>
              <a:t>Predicting</a:t>
            </a:r>
            <a:r>
              <a:rPr lang="en" sz="3520"/>
              <a:t> the Forest Through the Trees: </a:t>
            </a:r>
            <a:endParaRPr sz="3520"/>
          </a:p>
        </p:txBody>
      </p:sp>
      <p:sp>
        <p:nvSpPr>
          <p:cNvPr id="60" name="Google Shape;60;p13"/>
          <p:cNvSpPr txBox="1"/>
          <p:nvPr>
            <p:ph idx="1" type="subTitle"/>
          </p:nvPr>
        </p:nvSpPr>
        <p:spPr>
          <a:xfrm>
            <a:off x="510450" y="3182328"/>
            <a:ext cx="8123100" cy="8052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W207 - Section 1 - Summer 2022</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Titilayo Agbabiaka, Hanna Grossman, Jonathan Whiteley</a:t>
            </a:r>
            <a:r>
              <a:rPr lang="en"/>
              <a:t> </a:t>
            </a:r>
            <a:endParaRPr/>
          </a:p>
        </p:txBody>
      </p:sp>
      <p:sp>
        <p:nvSpPr>
          <p:cNvPr id="61" name="Google Shape;61;p13"/>
          <p:cNvSpPr txBox="1"/>
          <p:nvPr>
            <p:ph type="ctrTitle"/>
          </p:nvPr>
        </p:nvSpPr>
        <p:spPr>
          <a:xfrm>
            <a:off x="510450" y="2265550"/>
            <a:ext cx="8123100" cy="46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i="1" lang="en" sz="1700"/>
              <a:t>An Analysis of S</a:t>
            </a:r>
            <a:r>
              <a:rPr i="1" lang="en" sz="1700"/>
              <a:t>upervised Learning Methods for Multi-class Classification</a:t>
            </a:r>
            <a:endParaRPr i="1" sz="1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KNN</a:t>
            </a:r>
            <a:endParaRPr/>
          </a:p>
        </p:txBody>
      </p:sp>
      <p:sp>
        <p:nvSpPr>
          <p:cNvPr id="122" name="Google Shape;122;p22"/>
          <p:cNvSpPr txBox="1"/>
          <p:nvPr>
            <p:ph idx="1" type="body"/>
          </p:nvPr>
        </p:nvSpPr>
        <p:spPr>
          <a:xfrm>
            <a:off x="235500" y="890925"/>
            <a:ext cx="4100400" cy="1429800"/>
          </a:xfrm>
          <a:prstGeom prst="rect">
            <a:avLst/>
          </a:prstGeom>
        </p:spPr>
        <p:txBody>
          <a:bodyPr anchorCtr="0" anchor="t" bIns="91425" lIns="91425" spcFirstLastPara="1" rIns="91425" wrap="square" tIns="91425">
            <a:noAutofit/>
          </a:bodyPr>
          <a:lstStyle/>
          <a:p>
            <a:pPr indent="-309562" lvl="0" marL="457200" rtl="0" algn="l">
              <a:lnSpc>
                <a:spcPct val="105000"/>
              </a:lnSpc>
              <a:spcBef>
                <a:spcPts val="0"/>
              </a:spcBef>
              <a:spcAft>
                <a:spcPts val="0"/>
              </a:spcAft>
              <a:buSzPts val="1275"/>
              <a:buChar char="●"/>
            </a:pPr>
            <a:r>
              <a:rPr lang="en" sz="1275"/>
              <a:t>Sklearn KNeighborsClassifier</a:t>
            </a:r>
            <a:endParaRPr sz="1275"/>
          </a:p>
          <a:p>
            <a:pPr indent="-309562" lvl="0" marL="457200" rtl="0" algn="l">
              <a:lnSpc>
                <a:spcPct val="105000"/>
              </a:lnSpc>
              <a:spcBef>
                <a:spcPts val="0"/>
              </a:spcBef>
              <a:spcAft>
                <a:spcPts val="0"/>
              </a:spcAft>
              <a:buSzPts val="1275"/>
              <a:buChar char="●"/>
            </a:pPr>
            <a:r>
              <a:rPr lang="en" sz="1275"/>
              <a:t>Normalized data </a:t>
            </a:r>
            <a:endParaRPr sz="1275"/>
          </a:p>
          <a:p>
            <a:pPr indent="-309562" lvl="0" marL="457200" rtl="0" algn="l">
              <a:lnSpc>
                <a:spcPct val="105000"/>
              </a:lnSpc>
              <a:spcBef>
                <a:spcPts val="0"/>
              </a:spcBef>
              <a:spcAft>
                <a:spcPts val="0"/>
              </a:spcAft>
              <a:buSzPts val="1275"/>
              <a:buChar char="●"/>
            </a:pPr>
            <a:r>
              <a:rPr lang="en" sz="1275"/>
              <a:t>Tested a variety of k values:</a:t>
            </a:r>
            <a:endParaRPr sz="1275"/>
          </a:p>
          <a:p>
            <a:pPr indent="-309562" lvl="1" marL="914400" rtl="0" algn="l">
              <a:lnSpc>
                <a:spcPct val="105000"/>
              </a:lnSpc>
              <a:spcBef>
                <a:spcPts val="0"/>
              </a:spcBef>
              <a:spcAft>
                <a:spcPts val="0"/>
              </a:spcAft>
              <a:buSzPts val="1275"/>
              <a:buChar char="○"/>
            </a:pPr>
            <a:r>
              <a:rPr lang="en" sz="1275"/>
              <a:t>k = 1 and k = 3 performed best. We chose k = 3 to prevent from overfitting that may occur with only having one nearest neighbor </a:t>
            </a:r>
            <a:endParaRPr sz="1275"/>
          </a:p>
          <a:p>
            <a:pPr indent="-309562" lvl="0" marL="457200" rtl="0" algn="l">
              <a:lnSpc>
                <a:spcPct val="105000"/>
              </a:lnSpc>
              <a:spcBef>
                <a:spcPts val="0"/>
              </a:spcBef>
              <a:spcAft>
                <a:spcPts val="0"/>
              </a:spcAft>
              <a:buSzPts val="1275"/>
              <a:buChar char="●"/>
            </a:pPr>
            <a:r>
              <a:rPr b="1" lang="en" sz="1275"/>
              <a:t>Validation Accuracy: 67.9%</a:t>
            </a:r>
            <a:endParaRPr sz="1275"/>
          </a:p>
        </p:txBody>
      </p:sp>
      <p:pic>
        <p:nvPicPr>
          <p:cNvPr id="123" name="Google Shape;123;p22"/>
          <p:cNvPicPr preferRelativeResize="0"/>
          <p:nvPr/>
        </p:nvPicPr>
        <p:blipFill>
          <a:blip r:embed="rId3">
            <a:alphaModFix/>
          </a:blip>
          <a:stretch>
            <a:fillRect/>
          </a:stretch>
        </p:blipFill>
        <p:spPr>
          <a:xfrm>
            <a:off x="714425" y="2701713"/>
            <a:ext cx="3363675" cy="2397375"/>
          </a:xfrm>
          <a:prstGeom prst="rect">
            <a:avLst/>
          </a:prstGeom>
          <a:noFill/>
          <a:ln>
            <a:noFill/>
          </a:ln>
        </p:spPr>
      </p:pic>
      <p:pic>
        <p:nvPicPr>
          <p:cNvPr id="124" name="Google Shape;124;p22"/>
          <p:cNvPicPr preferRelativeResize="0"/>
          <p:nvPr/>
        </p:nvPicPr>
        <p:blipFill>
          <a:blip r:embed="rId4">
            <a:alphaModFix/>
          </a:blip>
          <a:stretch>
            <a:fillRect/>
          </a:stretch>
        </p:blipFill>
        <p:spPr>
          <a:xfrm>
            <a:off x="4702300" y="918625"/>
            <a:ext cx="4324875" cy="3306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Advanced</a:t>
            </a:r>
            <a:r>
              <a:rPr lang="en"/>
              <a:t> Models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#1: Neural Network</a:t>
            </a:r>
            <a:endParaRPr/>
          </a:p>
          <a:p>
            <a:pPr indent="0" lvl="0" marL="0" rtl="0" algn="l">
              <a:spcBef>
                <a:spcPts val="0"/>
              </a:spcBef>
              <a:spcAft>
                <a:spcPts val="0"/>
              </a:spcAft>
              <a:buNone/>
            </a:pPr>
            <a:r>
              <a:t/>
            </a:r>
            <a:endParaRPr/>
          </a:p>
        </p:txBody>
      </p:sp>
      <p:sp>
        <p:nvSpPr>
          <p:cNvPr id="135" name="Google Shape;135;p24"/>
          <p:cNvSpPr txBox="1"/>
          <p:nvPr>
            <p:ph idx="1" type="body"/>
          </p:nvPr>
        </p:nvSpPr>
        <p:spPr>
          <a:xfrm>
            <a:off x="235500" y="814725"/>
            <a:ext cx="4055400" cy="1429800"/>
          </a:xfrm>
          <a:prstGeom prst="rect">
            <a:avLst/>
          </a:prstGeom>
        </p:spPr>
        <p:txBody>
          <a:bodyPr anchorCtr="0" anchor="t" bIns="91425" lIns="91425" spcFirstLastPara="1" rIns="91425" wrap="square" tIns="91425">
            <a:noAutofit/>
          </a:bodyPr>
          <a:lstStyle/>
          <a:p>
            <a:pPr indent="-292100" lvl="0" marL="457200" rtl="0" algn="l">
              <a:lnSpc>
                <a:spcPct val="105000"/>
              </a:lnSpc>
              <a:spcBef>
                <a:spcPts val="0"/>
              </a:spcBef>
              <a:spcAft>
                <a:spcPts val="0"/>
              </a:spcAft>
              <a:buSzPts val="1000"/>
              <a:buChar char="●"/>
            </a:pPr>
            <a:r>
              <a:rPr lang="en" sz="1000"/>
              <a:t>Sklearn MLPClassifier</a:t>
            </a:r>
            <a:endParaRPr sz="1000"/>
          </a:p>
          <a:p>
            <a:pPr indent="-292100" lvl="0" marL="457200" rtl="0" algn="l">
              <a:lnSpc>
                <a:spcPct val="105000"/>
              </a:lnSpc>
              <a:spcBef>
                <a:spcPts val="0"/>
              </a:spcBef>
              <a:spcAft>
                <a:spcPts val="0"/>
              </a:spcAft>
              <a:buSzPts val="1000"/>
              <a:buChar char="●"/>
            </a:pPr>
            <a:r>
              <a:rPr lang="en" sz="1000"/>
              <a:t>Normalized data </a:t>
            </a:r>
            <a:endParaRPr sz="1000"/>
          </a:p>
          <a:p>
            <a:pPr indent="-292100" lvl="0" marL="457200" rtl="0" algn="l">
              <a:lnSpc>
                <a:spcPct val="105000"/>
              </a:lnSpc>
              <a:spcBef>
                <a:spcPts val="0"/>
              </a:spcBef>
              <a:spcAft>
                <a:spcPts val="0"/>
              </a:spcAft>
              <a:buSzPts val="1000"/>
              <a:buChar char="●"/>
            </a:pPr>
            <a:r>
              <a:rPr lang="en" sz="1000"/>
              <a:t>Best Performing Parameters:</a:t>
            </a:r>
            <a:endParaRPr sz="1000"/>
          </a:p>
          <a:p>
            <a:pPr indent="-292100" lvl="1" marL="914400" rtl="0" algn="l">
              <a:lnSpc>
                <a:spcPct val="105000"/>
              </a:lnSpc>
              <a:spcBef>
                <a:spcPts val="0"/>
              </a:spcBef>
              <a:spcAft>
                <a:spcPts val="0"/>
              </a:spcAft>
              <a:buSzPts val="1000"/>
              <a:buChar char="○"/>
            </a:pPr>
            <a:r>
              <a:rPr lang="en" sz="1000"/>
              <a:t>Activation: relu </a:t>
            </a:r>
            <a:endParaRPr sz="1000"/>
          </a:p>
          <a:p>
            <a:pPr indent="-292100" lvl="2" marL="1371600" rtl="0" algn="l">
              <a:lnSpc>
                <a:spcPct val="105000"/>
              </a:lnSpc>
              <a:spcBef>
                <a:spcPts val="0"/>
              </a:spcBef>
              <a:spcAft>
                <a:spcPts val="0"/>
              </a:spcAft>
              <a:buSzPts val="1000"/>
              <a:buChar char="■"/>
            </a:pPr>
            <a:r>
              <a:rPr lang="en" sz="1000"/>
              <a:t>Activation function for the hidden layer </a:t>
            </a:r>
            <a:endParaRPr sz="1000"/>
          </a:p>
          <a:p>
            <a:pPr indent="-292100" lvl="1" marL="914400" rtl="0" algn="l">
              <a:lnSpc>
                <a:spcPct val="105000"/>
              </a:lnSpc>
              <a:spcBef>
                <a:spcPts val="0"/>
              </a:spcBef>
              <a:spcAft>
                <a:spcPts val="0"/>
              </a:spcAft>
              <a:buSzPts val="1000"/>
              <a:buChar char="○"/>
            </a:pPr>
            <a:r>
              <a:rPr lang="en" sz="1000"/>
              <a:t>Solver: adam</a:t>
            </a:r>
            <a:endParaRPr sz="1000"/>
          </a:p>
          <a:p>
            <a:pPr indent="-292100" lvl="2" marL="1371600" rtl="0" algn="l">
              <a:lnSpc>
                <a:spcPct val="105000"/>
              </a:lnSpc>
              <a:spcBef>
                <a:spcPts val="0"/>
              </a:spcBef>
              <a:spcAft>
                <a:spcPts val="0"/>
              </a:spcAft>
              <a:buSzPts val="1000"/>
              <a:buChar char="■"/>
            </a:pPr>
            <a:r>
              <a:rPr lang="en" sz="1000"/>
              <a:t>The solver for weight optimization </a:t>
            </a:r>
            <a:endParaRPr sz="1000"/>
          </a:p>
          <a:p>
            <a:pPr indent="-292100" lvl="1" marL="914400" rtl="0" algn="l">
              <a:lnSpc>
                <a:spcPct val="105000"/>
              </a:lnSpc>
              <a:spcBef>
                <a:spcPts val="0"/>
              </a:spcBef>
              <a:spcAft>
                <a:spcPts val="0"/>
              </a:spcAft>
              <a:buSzPts val="1000"/>
              <a:buChar char="○"/>
            </a:pPr>
            <a:r>
              <a:rPr lang="en" sz="1000"/>
              <a:t>Learning_rate: 0.001</a:t>
            </a:r>
            <a:endParaRPr sz="1000"/>
          </a:p>
          <a:p>
            <a:pPr indent="-292100" lvl="2" marL="1371600" rtl="0" algn="l">
              <a:lnSpc>
                <a:spcPct val="105000"/>
              </a:lnSpc>
              <a:spcBef>
                <a:spcPts val="0"/>
              </a:spcBef>
              <a:spcAft>
                <a:spcPts val="0"/>
              </a:spcAft>
              <a:buSzPts val="1000"/>
              <a:buChar char="■"/>
            </a:pPr>
            <a:r>
              <a:rPr lang="en" sz="1000"/>
              <a:t>The step-size for updating weights </a:t>
            </a:r>
            <a:endParaRPr sz="1000"/>
          </a:p>
          <a:p>
            <a:pPr indent="-292100" lvl="0" marL="457200" rtl="0" algn="l">
              <a:lnSpc>
                <a:spcPct val="105000"/>
              </a:lnSpc>
              <a:spcBef>
                <a:spcPts val="0"/>
              </a:spcBef>
              <a:spcAft>
                <a:spcPts val="0"/>
              </a:spcAft>
              <a:buSzPts val="1000"/>
              <a:buChar char="●"/>
            </a:pPr>
            <a:r>
              <a:rPr b="1" lang="en" sz="1000"/>
              <a:t>Validation Accuracy: 78.3%</a:t>
            </a:r>
            <a:endParaRPr sz="1000"/>
          </a:p>
        </p:txBody>
      </p:sp>
      <p:pic>
        <p:nvPicPr>
          <p:cNvPr id="136" name="Google Shape;136;p24"/>
          <p:cNvPicPr preferRelativeResize="0"/>
          <p:nvPr/>
        </p:nvPicPr>
        <p:blipFill>
          <a:blip r:embed="rId3">
            <a:alphaModFix/>
          </a:blip>
          <a:stretch>
            <a:fillRect/>
          </a:stretch>
        </p:blipFill>
        <p:spPr>
          <a:xfrm>
            <a:off x="5098525" y="2257675"/>
            <a:ext cx="3652174" cy="2792000"/>
          </a:xfrm>
          <a:prstGeom prst="rect">
            <a:avLst/>
          </a:prstGeom>
          <a:noFill/>
          <a:ln>
            <a:noFill/>
          </a:ln>
        </p:spPr>
      </p:pic>
      <p:pic>
        <p:nvPicPr>
          <p:cNvPr id="137" name="Google Shape;137;p24"/>
          <p:cNvPicPr preferRelativeResize="0"/>
          <p:nvPr/>
        </p:nvPicPr>
        <p:blipFill>
          <a:blip r:embed="rId4">
            <a:alphaModFix/>
          </a:blip>
          <a:stretch>
            <a:fillRect/>
          </a:stretch>
        </p:blipFill>
        <p:spPr>
          <a:xfrm>
            <a:off x="235500" y="2571750"/>
            <a:ext cx="4421327" cy="2517976"/>
          </a:xfrm>
          <a:prstGeom prst="rect">
            <a:avLst/>
          </a:prstGeom>
          <a:noFill/>
          <a:ln>
            <a:noFill/>
          </a:ln>
        </p:spPr>
      </p:pic>
      <p:sp>
        <p:nvSpPr>
          <p:cNvPr id="138" name="Google Shape;138;p24"/>
          <p:cNvSpPr txBox="1"/>
          <p:nvPr>
            <p:ph idx="1" type="body"/>
          </p:nvPr>
        </p:nvSpPr>
        <p:spPr>
          <a:xfrm>
            <a:off x="3274700" y="941525"/>
            <a:ext cx="4055400" cy="1429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t/>
            </a:r>
            <a:endParaRPr sz="1000"/>
          </a:p>
          <a:p>
            <a:pPr indent="-292100" lvl="1" marL="914400" rtl="0" algn="l">
              <a:lnSpc>
                <a:spcPct val="105000"/>
              </a:lnSpc>
              <a:spcBef>
                <a:spcPts val="1200"/>
              </a:spcBef>
              <a:spcAft>
                <a:spcPts val="0"/>
              </a:spcAft>
              <a:buSzPts val="1000"/>
              <a:buChar char="○"/>
            </a:pPr>
            <a:r>
              <a:rPr lang="en" sz="1000"/>
              <a:t>Max_iter: 200</a:t>
            </a:r>
            <a:endParaRPr sz="1000"/>
          </a:p>
          <a:p>
            <a:pPr indent="-292100" lvl="2" marL="1371600" rtl="0" algn="l">
              <a:lnSpc>
                <a:spcPct val="105000"/>
              </a:lnSpc>
              <a:spcBef>
                <a:spcPts val="0"/>
              </a:spcBef>
              <a:spcAft>
                <a:spcPts val="0"/>
              </a:spcAft>
              <a:buSzPts val="1000"/>
              <a:buChar char="■"/>
            </a:pPr>
            <a:r>
              <a:rPr lang="en" sz="1000"/>
              <a:t>The solver will iterate until convergence or to this number of iterations </a:t>
            </a:r>
            <a:endParaRPr sz="1000"/>
          </a:p>
          <a:p>
            <a:pPr indent="-292100" lvl="1" marL="914400" rtl="0" algn="l">
              <a:lnSpc>
                <a:spcPct val="105000"/>
              </a:lnSpc>
              <a:spcBef>
                <a:spcPts val="0"/>
              </a:spcBef>
              <a:spcAft>
                <a:spcPts val="0"/>
              </a:spcAft>
              <a:buSzPts val="1000"/>
              <a:buChar char="○"/>
            </a:pPr>
            <a:r>
              <a:rPr lang="en" sz="1000"/>
              <a:t>Hidden_layer_sizes: (100, 100)</a:t>
            </a:r>
            <a:endParaRPr sz="1000"/>
          </a:p>
          <a:p>
            <a:pPr indent="-292100" lvl="2" marL="1371600" rtl="0" algn="l">
              <a:lnSpc>
                <a:spcPct val="105000"/>
              </a:lnSpc>
              <a:spcBef>
                <a:spcPts val="0"/>
              </a:spcBef>
              <a:spcAft>
                <a:spcPts val="0"/>
              </a:spcAft>
              <a:buSzPts val="1000"/>
              <a:buChar char="■"/>
            </a:pPr>
            <a:r>
              <a:rPr lang="en" sz="1000"/>
              <a:t>The number of neurons in each hidden layer </a:t>
            </a:r>
            <a:endParaRPr sz="1000"/>
          </a:p>
          <a:p>
            <a:pPr indent="0" lvl="0" marL="0" rtl="0" algn="l">
              <a:lnSpc>
                <a:spcPct val="105000"/>
              </a:lnSpc>
              <a:spcBef>
                <a:spcPts val="1200"/>
              </a:spcBef>
              <a:spcAft>
                <a:spcPts val="1200"/>
              </a:spcAft>
              <a:buNone/>
            </a:pPr>
            <a:r>
              <a:t/>
            </a:r>
            <a:endParaRPr sz="1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 Random Forest</a:t>
            </a:r>
            <a:endParaRPr/>
          </a:p>
          <a:p>
            <a:pPr indent="0" lvl="0" marL="0" rtl="0" algn="l">
              <a:spcBef>
                <a:spcPts val="0"/>
              </a:spcBef>
              <a:spcAft>
                <a:spcPts val="0"/>
              </a:spcAft>
              <a:buNone/>
            </a:pPr>
            <a:r>
              <a:t/>
            </a:r>
            <a:endParaRPr/>
          </a:p>
        </p:txBody>
      </p:sp>
      <p:sp>
        <p:nvSpPr>
          <p:cNvPr id="144" name="Google Shape;144;p25"/>
          <p:cNvSpPr txBox="1"/>
          <p:nvPr>
            <p:ph idx="1" type="body"/>
          </p:nvPr>
        </p:nvSpPr>
        <p:spPr>
          <a:xfrm>
            <a:off x="235500" y="890925"/>
            <a:ext cx="4749600" cy="1429800"/>
          </a:xfrm>
          <a:prstGeom prst="rect">
            <a:avLst/>
          </a:prstGeom>
        </p:spPr>
        <p:txBody>
          <a:bodyPr anchorCtr="0" anchor="t" bIns="91425" lIns="91425" spcFirstLastPara="1" rIns="91425" wrap="square" tIns="91425">
            <a:noAutofit/>
          </a:bodyPr>
          <a:lstStyle/>
          <a:p>
            <a:pPr indent="-292100" lvl="0" marL="457200" rtl="0" algn="l">
              <a:lnSpc>
                <a:spcPct val="105000"/>
              </a:lnSpc>
              <a:spcBef>
                <a:spcPts val="0"/>
              </a:spcBef>
              <a:spcAft>
                <a:spcPts val="0"/>
              </a:spcAft>
              <a:buSzPts val="1000"/>
              <a:buChar char="●"/>
            </a:pPr>
            <a:r>
              <a:rPr lang="en" sz="1000"/>
              <a:t>Sklearn RandomForestClassifier</a:t>
            </a:r>
            <a:endParaRPr sz="1000"/>
          </a:p>
          <a:p>
            <a:pPr indent="-292100" lvl="0" marL="457200" rtl="0" algn="l">
              <a:lnSpc>
                <a:spcPct val="105000"/>
              </a:lnSpc>
              <a:spcBef>
                <a:spcPts val="0"/>
              </a:spcBef>
              <a:spcAft>
                <a:spcPts val="0"/>
              </a:spcAft>
              <a:buSzPts val="1000"/>
              <a:buChar char="●"/>
            </a:pPr>
            <a:r>
              <a:rPr lang="en" sz="1000"/>
              <a:t>Best Performing Parameters:</a:t>
            </a:r>
            <a:endParaRPr sz="1000"/>
          </a:p>
          <a:p>
            <a:pPr indent="-292100" lvl="1" marL="914400" rtl="0" algn="l">
              <a:lnSpc>
                <a:spcPct val="105000"/>
              </a:lnSpc>
              <a:spcBef>
                <a:spcPts val="0"/>
              </a:spcBef>
              <a:spcAft>
                <a:spcPts val="0"/>
              </a:spcAft>
              <a:buSzPts val="1000"/>
              <a:buChar char="○"/>
            </a:pPr>
            <a:r>
              <a:rPr lang="en" sz="1000"/>
              <a:t>max_depth: 30</a:t>
            </a:r>
            <a:endParaRPr sz="1000"/>
          </a:p>
          <a:p>
            <a:pPr indent="-292100" lvl="2" marL="1371600" rtl="0" algn="l">
              <a:lnSpc>
                <a:spcPct val="105000"/>
              </a:lnSpc>
              <a:spcBef>
                <a:spcPts val="0"/>
              </a:spcBef>
              <a:spcAft>
                <a:spcPts val="0"/>
              </a:spcAft>
              <a:buSzPts val="1000"/>
              <a:buChar char="■"/>
            </a:pPr>
            <a:r>
              <a:rPr lang="en" sz="1000"/>
              <a:t>Maximum depth of a tree. Increasing this value will make the model more complex and more likely to overfit. </a:t>
            </a:r>
            <a:endParaRPr sz="1000"/>
          </a:p>
          <a:p>
            <a:pPr indent="-292100" lvl="1" marL="914400" rtl="0" algn="l">
              <a:lnSpc>
                <a:spcPct val="105000"/>
              </a:lnSpc>
              <a:spcBef>
                <a:spcPts val="0"/>
              </a:spcBef>
              <a:spcAft>
                <a:spcPts val="0"/>
              </a:spcAft>
              <a:buSzPts val="1000"/>
              <a:buChar char="○"/>
            </a:pPr>
            <a:r>
              <a:rPr lang="en" sz="1000"/>
              <a:t>n_estimators: 200</a:t>
            </a:r>
            <a:endParaRPr sz="1000"/>
          </a:p>
          <a:p>
            <a:pPr indent="-292100" lvl="2" marL="1371600" rtl="0" algn="l">
              <a:lnSpc>
                <a:spcPct val="105000"/>
              </a:lnSpc>
              <a:spcBef>
                <a:spcPts val="0"/>
              </a:spcBef>
              <a:spcAft>
                <a:spcPts val="0"/>
              </a:spcAft>
              <a:buSzPts val="1000"/>
              <a:buChar char="■"/>
            </a:pPr>
            <a:r>
              <a:rPr lang="en" sz="1000"/>
              <a:t>Number of trees in the forest.</a:t>
            </a:r>
            <a:endParaRPr sz="1000"/>
          </a:p>
          <a:p>
            <a:pPr indent="-292100" lvl="1" marL="914400" rtl="0" algn="l">
              <a:lnSpc>
                <a:spcPct val="105000"/>
              </a:lnSpc>
              <a:spcBef>
                <a:spcPts val="0"/>
              </a:spcBef>
              <a:spcAft>
                <a:spcPts val="0"/>
              </a:spcAft>
              <a:buSzPts val="1000"/>
              <a:buChar char="○"/>
            </a:pPr>
            <a:r>
              <a:rPr lang="en" sz="1000"/>
              <a:t>max_features: ‘sqrt’ </a:t>
            </a:r>
            <a:endParaRPr sz="1000"/>
          </a:p>
          <a:p>
            <a:pPr indent="-292100" lvl="2" marL="1371600" rtl="0" algn="l">
              <a:lnSpc>
                <a:spcPct val="105000"/>
              </a:lnSpc>
              <a:spcBef>
                <a:spcPts val="0"/>
              </a:spcBef>
              <a:spcAft>
                <a:spcPts val="0"/>
              </a:spcAft>
              <a:buSzPts val="1000"/>
              <a:buChar char="■"/>
            </a:pPr>
            <a:r>
              <a:rPr lang="en" sz="1000"/>
              <a:t>The number of features to consider when looking for the best split. </a:t>
            </a:r>
            <a:endParaRPr sz="1000"/>
          </a:p>
          <a:p>
            <a:pPr indent="-292100" lvl="0" marL="457200" rtl="0" algn="l">
              <a:lnSpc>
                <a:spcPct val="105000"/>
              </a:lnSpc>
              <a:spcBef>
                <a:spcPts val="0"/>
              </a:spcBef>
              <a:spcAft>
                <a:spcPts val="0"/>
              </a:spcAft>
              <a:buSzPts val="1000"/>
              <a:buChar char="●"/>
            </a:pPr>
            <a:r>
              <a:rPr b="1" lang="en" sz="1000"/>
              <a:t>Validation Accuracy: 81.9%</a:t>
            </a:r>
            <a:endParaRPr sz="1000"/>
          </a:p>
        </p:txBody>
      </p:sp>
      <p:pic>
        <p:nvPicPr>
          <p:cNvPr id="145" name="Google Shape;145;p25"/>
          <p:cNvPicPr preferRelativeResize="0"/>
          <p:nvPr/>
        </p:nvPicPr>
        <p:blipFill>
          <a:blip r:embed="rId3">
            <a:alphaModFix/>
          </a:blip>
          <a:stretch>
            <a:fillRect/>
          </a:stretch>
        </p:blipFill>
        <p:spPr>
          <a:xfrm>
            <a:off x="5345126" y="1153275"/>
            <a:ext cx="3710976" cy="2836950"/>
          </a:xfrm>
          <a:prstGeom prst="rect">
            <a:avLst/>
          </a:prstGeom>
          <a:noFill/>
          <a:ln>
            <a:noFill/>
          </a:ln>
        </p:spPr>
      </p:pic>
      <p:pic>
        <p:nvPicPr>
          <p:cNvPr id="146" name="Google Shape;146;p25"/>
          <p:cNvPicPr preferRelativeResize="0"/>
          <p:nvPr/>
        </p:nvPicPr>
        <p:blipFill>
          <a:blip r:embed="rId4">
            <a:alphaModFix/>
          </a:blip>
          <a:stretch>
            <a:fillRect/>
          </a:stretch>
        </p:blipFill>
        <p:spPr>
          <a:xfrm>
            <a:off x="135675" y="2811225"/>
            <a:ext cx="4355800" cy="22464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#3: </a:t>
            </a:r>
            <a:r>
              <a:rPr lang="en"/>
              <a:t>Gradient Boosting Classifier</a:t>
            </a:r>
            <a:endParaRPr/>
          </a:p>
        </p:txBody>
      </p:sp>
      <p:sp>
        <p:nvSpPr>
          <p:cNvPr id="152" name="Google Shape;152;p2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Best Performing Parameters:</a:t>
            </a:r>
            <a:endParaRPr/>
          </a:p>
          <a:p>
            <a:pPr indent="-304800" lvl="1" marL="914400" rtl="0" algn="l">
              <a:spcBef>
                <a:spcPts val="0"/>
              </a:spcBef>
              <a:spcAft>
                <a:spcPts val="0"/>
              </a:spcAft>
              <a:buSzPts val="1200"/>
              <a:buChar char="○"/>
            </a:pPr>
            <a:r>
              <a:rPr lang="en"/>
              <a:t>Learning Rate = 0.10</a:t>
            </a:r>
            <a:endParaRPr/>
          </a:p>
          <a:p>
            <a:pPr indent="-304800" lvl="1" marL="914400" rtl="0" algn="l">
              <a:spcBef>
                <a:spcPts val="0"/>
              </a:spcBef>
              <a:spcAft>
                <a:spcPts val="0"/>
              </a:spcAft>
              <a:buSzPts val="1200"/>
              <a:buChar char="○"/>
            </a:pPr>
            <a:r>
              <a:rPr lang="en"/>
              <a:t>N </a:t>
            </a:r>
            <a:r>
              <a:rPr lang="en"/>
              <a:t>estimators</a:t>
            </a:r>
            <a:r>
              <a:rPr lang="en"/>
              <a:t> = 1000</a:t>
            </a:r>
            <a:endParaRPr/>
          </a:p>
          <a:p>
            <a:pPr indent="-304800" lvl="1" marL="914400" rtl="0" algn="l">
              <a:spcBef>
                <a:spcPts val="0"/>
              </a:spcBef>
              <a:spcAft>
                <a:spcPts val="0"/>
              </a:spcAft>
              <a:buSzPts val="1200"/>
              <a:buChar char="○"/>
            </a:pPr>
            <a:r>
              <a:rPr lang="en"/>
              <a:t>Max depth  = 55</a:t>
            </a:r>
            <a:endParaRPr/>
          </a:p>
          <a:p>
            <a:pPr indent="-304800" lvl="1" marL="914400" rtl="0" algn="l">
              <a:spcBef>
                <a:spcPts val="0"/>
              </a:spcBef>
              <a:spcAft>
                <a:spcPts val="0"/>
              </a:spcAft>
              <a:buSzPts val="1200"/>
              <a:buChar char="○"/>
            </a:pPr>
            <a:r>
              <a:rPr lang="en"/>
              <a:t>Loss Function = ‘Deviance’</a:t>
            </a:r>
            <a:endParaRPr/>
          </a:p>
          <a:p>
            <a:pPr indent="-317500" lvl="0" marL="457200" rtl="0" algn="l">
              <a:spcBef>
                <a:spcPts val="0"/>
              </a:spcBef>
              <a:spcAft>
                <a:spcPts val="0"/>
              </a:spcAft>
              <a:buSzPts val="1400"/>
              <a:buChar char="●"/>
            </a:pPr>
            <a:r>
              <a:rPr lang="en"/>
              <a:t>Accuracy</a:t>
            </a:r>
            <a:endParaRPr/>
          </a:p>
          <a:p>
            <a:pPr indent="-304800" lvl="1" marL="914400" rtl="0" algn="l">
              <a:spcBef>
                <a:spcPts val="0"/>
              </a:spcBef>
              <a:spcAft>
                <a:spcPts val="0"/>
              </a:spcAft>
              <a:buSzPts val="1200"/>
              <a:buChar char="○"/>
            </a:pPr>
            <a:r>
              <a:rPr b="1" lang="en"/>
              <a:t>Validation Accuracy = 83%</a:t>
            </a:r>
            <a:endParaRPr/>
          </a:p>
        </p:txBody>
      </p:sp>
      <p:sp>
        <p:nvSpPr>
          <p:cNvPr id="153" name="Google Shape;153;p26"/>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4" name="Google Shape;154;p26"/>
          <p:cNvPicPr preferRelativeResize="0"/>
          <p:nvPr/>
        </p:nvPicPr>
        <p:blipFill>
          <a:blip r:embed="rId3">
            <a:alphaModFix/>
          </a:blip>
          <a:stretch>
            <a:fillRect/>
          </a:stretch>
        </p:blipFill>
        <p:spPr>
          <a:xfrm>
            <a:off x="3923525" y="1068375"/>
            <a:ext cx="4694700" cy="3584600"/>
          </a:xfrm>
          <a:prstGeom prst="rect">
            <a:avLst/>
          </a:prstGeom>
          <a:noFill/>
          <a:ln>
            <a:noFill/>
          </a:ln>
        </p:spPr>
      </p:pic>
      <p:pic>
        <p:nvPicPr>
          <p:cNvPr id="155" name="Google Shape;155;p26"/>
          <p:cNvPicPr preferRelativeResize="0"/>
          <p:nvPr/>
        </p:nvPicPr>
        <p:blipFill>
          <a:blip r:embed="rId4">
            <a:alphaModFix/>
          </a:blip>
          <a:stretch>
            <a:fillRect/>
          </a:stretch>
        </p:blipFill>
        <p:spPr>
          <a:xfrm>
            <a:off x="58000" y="3190550"/>
            <a:ext cx="3916875" cy="1622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#4: </a:t>
            </a:r>
            <a:r>
              <a:rPr lang="en"/>
              <a:t>XGBoost</a:t>
            </a:r>
            <a:endParaRPr/>
          </a:p>
        </p:txBody>
      </p:sp>
      <p:sp>
        <p:nvSpPr>
          <p:cNvPr id="161" name="Google Shape;161;p27"/>
          <p:cNvSpPr txBox="1"/>
          <p:nvPr>
            <p:ph idx="1" type="body"/>
          </p:nvPr>
        </p:nvSpPr>
        <p:spPr>
          <a:xfrm>
            <a:off x="311700" y="1152475"/>
            <a:ext cx="3999900" cy="14193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Ensemble method, o</a:t>
            </a:r>
            <a:r>
              <a:rPr lang="en"/>
              <a:t>ptimized distributed gradient boosting library</a:t>
            </a:r>
            <a:endParaRPr b="1"/>
          </a:p>
          <a:p>
            <a:pPr indent="-317500" lvl="0" marL="457200" rtl="0" algn="l">
              <a:spcBef>
                <a:spcPts val="0"/>
              </a:spcBef>
              <a:spcAft>
                <a:spcPts val="0"/>
              </a:spcAft>
              <a:buSzPts val="1400"/>
              <a:buChar char="●"/>
            </a:pPr>
            <a:r>
              <a:rPr lang="en"/>
              <a:t>Experimented with Early Stopping to Mitigate Overfitting</a:t>
            </a:r>
            <a:endParaRPr/>
          </a:p>
          <a:p>
            <a:pPr indent="-317500" lvl="0" marL="457200" rtl="0" algn="l">
              <a:spcBef>
                <a:spcPts val="0"/>
              </a:spcBef>
              <a:spcAft>
                <a:spcPts val="0"/>
              </a:spcAft>
              <a:buSzPts val="1400"/>
              <a:buChar char="●"/>
            </a:pPr>
            <a:r>
              <a:rPr b="1" lang="en"/>
              <a:t>Validation Accuracy: 81.5%</a:t>
            </a:r>
            <a:endParaRPr/>
          </a:p>
        </p:txBody>
      </p:sp>
      <p:sp>
        <p:nvSpPr>
          <p:cNvPr id="162" name="Google Shape;162;p27"/>
          <p:cNvSpPr txBox="1"/>
          <p:nvPr>
            <p:ph idx="2" type="body"/>
          </p:nvPr>
        </p:nvSpPr>
        <p:spPr>
          <a:xfrm>
            <a:off x="4832400" y="1152475"/>
            <a:ext cx="3999900" cy="23019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b="1" lang="en"/>
              <a:t>Parameters Tuned:</a:t>
            </a:r>
            <a:endParaRPr b="1"/>
          </a:p>
          <a:p>
            <a:pPr indent="0" lvl="0" marL="0" rtl="0" algn="l">
              <a:spcBef>
                <a:spcPts val="1200"/>
              </a:spcBef>
              <a:spcAft>
                <a:spcPts val="0"/>
              </a:spcAft>
              <a:buNone/>
            </a:pPr>
            <a:r>
              <a:rPr b="1" lang="en"/>
              <a:t>max_depth : </a:t>
            </a:r>
            <a:r>
              <a:rPr lang="en"/>
              <a:t>Maximum depth of a tree. Increasing this value will make the model more complex and more likely to overfit.</a:t>
            </a:r>
            <a:endParaRPr/>
          </a:p>
          <a:p>
            <a:pPr indent="0" lvl="0" marL="0" rtl="0" algn="l">
              <a:spcBef>
                <a:spcPts val="1200"/>
              </a:spcBef>
              <a:spcAft>
                <a:spcPts val="0"/>
              </a:spcAft>
              <a:buNone/>
            </a:pPr>
            <a:r>
              <a:rPr b="1" lang="en"/>
              <a:t>learning_rate: </a:t>
            </a:r>
            <a:r>
              <a:rPr lang="en"/>
              <a:t>Step size shrinkage used in update. </a:t>
            </a:r>
            <a:endParaRPr/>
          </a:p>
          <a:p>
            <a:pPr indent="0" lvl="0" marL="0" rtl="0" algn="l">
              <a:spcBef>
                <a:spcPts val="1200"/>
              </a:spcBef>
              <a:spcAft>
                <a:spcPts val="0"/>
              </a:spcAft>
              <a:buNone/>
            </a:pPr>
            <a:r>
              <a:rPr b="1" lang="en"/>
              <a:t>n_estimators:</a:t>
            </a:r>
            <a:r>
              <a:rPr lang="en"/>
              <a:t> Number of gradient boosted trees. Equivalent to number of boosting rounds.</a:t>
            </a:r>
            <a:endParaRPr/>
          </a:p>
          <a:p>
            <a:pPr indent="0" lvl="0" marL="0" rtl="0" algn="l">
              <a:spcBef>
                <a:spcPts val="1200"/>
              </a:spcBef>
              <a:spcAft>
                <a:spcPts val="1200"/>
              </a:spcAft>
              <a:buNone/>
            </a:pPr>
            <a:r>
              <a:rPr b="1" lang="en"/>
              <a:t>subsample: </a:t>
            </a:r>
            <a:r>
              <a:rPr lang="en"/>
              <a:t>Subsample ratio of the training instances. 0.5 = randomly sample half of the training data prior to growing trees to prevent overfitting. </a:t>
            </a:r>
            <a:endParaRPr/>
          </a:p>
        </p:txBody>
      </p:sp>
      <p:pic>
        <p:nvPicPr>
          <p:cNvPr id="163" name="Google Shape;163;p27"/>
          <p:cNvPicPr preferRelativeResize="0"/>
          <p:nvPr/>
        </p:nvPicPr>
        <p:blipFill>
          <a:blip r:embed="rId3">
            <a:alphaModFix/>
          </a:blip>
          <a:stretch>
            <a:fillRect/>
          </a:stretch>
        </p:blipFill>
        <p:spPr>
          <a:xfrm>
            <a:off x="4711876" y="3454376"/>
            <a:ext cx="4240950" cy="1286125"/>
          </a:xfrm>
          <a:prstGeom prst="rect">
            <a:avLst/>
          </a:prstGeom>
          <a:noFill/>
          <a:ln>
            <a:noFill/>
          </a:ln>
        </p:spPr>
      </p:pic>
      <p:pic>
        <p:nvPicPr>
          <p:cNvPr id="164" name="Google Shape;164;p27"/>
          <p:cNvPicPr preferRelativeResize="0"/>
          <p:nvPr/>
        </p:nvPicPr>
        <p:blipFill>
          <a:blip r:embed="rId4">
            <a:alphaModFix/>
          </a:blip>
          <a:stretch>
            <a:fillRect/>
          </a:stretch>
        </p:blipFill>
        <p:spPr>
          <a:xfrm>
            <a:off x="7087075" y="34488"/>
            <a:ext cx="2002325" cy="1393775"/>
          </a:xfrm>
          <a:prstGeom prst="rect">
            <a:avLst/>
          </a:prstGeom>
          <a:noFill/>
          <a:ln>
            <a:noFill/>
          </a:ln>
        </p:spPr>
      </p:pic>
      <p:pic>
        <p:nvPicPr>
          <p:cNvPr id="165" name="Google Shape;165;p27"/>
          <p:cNvPicPr preferRelativeResize="0"/>
          <p:nvPr/>
        </p:nvPicPr>
        <p:blipFill>
          <a:blip r:embed="rId5">
            <a:alphaModFix/>
          </a:blip>
          <a:stretch>
            <a:fillRect/>
          </a:stretch>
        </p:blipFill>
        <p:spPr>
          <a:xfrm>
            <a:off x="-2375" y="2763625"/>
            <a:ext cx="4313976" cy="214569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Findings &amp; Final Thoughts</a:t>
            </a:r>
            <a:endParaRPr/>
          </a:p>
        </p:txBody>
      </p:sp>
      <p:sp>
        <p:nvSpPr>
          <p:cNvPr id="171" name="Google Shape;171;p28"/>
          <p:cNvSpPr txBox="1"/>
          <p:nvPr>
            <p:ph idx="1" type="body"/>
          </p:nvPr>
        </p:nvSpPr>
        <p:spPr>
          <a:xfrm>
            <a:off x="311700" y="1152475"/>
            <a:ext cx="8520600" cy="17727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Models results submitted to Kaggle (scores below)</a:t>
            </a:r>
            <a:endParaRPr/>
          </a:p>
          <a:p>
            <a:pPr indent="-342900" lvl="0" marL="457200" rtl="0" algn="l">
              <a:spcBef>
                <a:spcPts val="0"/>
              </a:spcBef>
              <a:spcAft>
                <a:spcPts val="0"/>
              </a:spcAft>
              <a:buSzPts val="1800"/>
              <a:buChar char="●"/>
            </a:pPr>
            <a:r>
              <a:rPr lang="en"/>
              <a:t>Test accuracy was significantly lower than Validation</a:t>
            </a:r>
            <a:endParaRPr/>
          </a:p>
          <a:p>
            <a:pPr indent="-342900" lvl="0" marL="457200" rtl="0" algn="l">
              <a:spcBef>
                <a:spcPts val="0"/>
              </a:spcBef>
              <a:spcAft>
                <a:spcPts val="0"/>
              </a:spcAft>
              <a:buSzPts val="1800"/>
              <a:buChar char="●"/>
            </a:pPr>
            <a:r>
              <a:rPr lang="en"/>
              <a:t>Next Steps (if more time/resources)</a:t>
            </a:r>
            <a:endParaRPr/>
          </a:p>
          <a:p>
            <a:pPr indent="-317500" lvl="1" marL="914400" rtl="0" algn="l">
              <a:spcBef>
                <a:spcPts val="0"/>
              </a:spcBef>
              <a:spcAft>
                <a:spcPts val="0"/>
              </a:spcAft>
              <a:buSzPts val="1400"/>
              <a:buChar char="○"/>
            </a:pPr>
            <a:r>
              <a:rPr lang="en"/>
              <a:t>Explore additional methods to prevent overfitting</a:t>
            </a:r>
            <a:endParaRPr/>
          </a:p>
          <a:p>
            <a:pPr indent="-317500" lvl="1" marL="914400" rtl="0" algn="l">
              <a:spcBef>
                <a:spcPts val="0"/>
              </a:spcBef>
              <a:spcAft>
                <a:spcPts val="0"/>
              </a:spcAft>
              <a:buSzPts val="1400"/>
              <a:buChar char="○"/>
            </a:pPr>
            <a:r>
              <a:rPr lang="en"/>
              <a:t>Further hyperparameter tuning with GridSearch</a:t>
            </a:r>
            <a:endParaRPr/>
          </a:p>
          <a:p>
            <a:pPr indent="-317500" lvl="1" marL="914400" rtl="0" algn="l">
              <a:spcBef>
                <a:spcPts val="0"/>
              </a:spcBef>
              <a:spcAft>
                <a:spcPts val="0"/>
              </a:spcAft>
              <a:buSzPts val="1400"/>
              <a:buChar char="○"/>
            </a:pPr>
            <a:r>
              <a:rPr lang="en"/>
              <a:t>Additional feature engineering &amp; selection</a:t>
            </a:r>
            <a:endParaRPr/>
          </a:p>
        </p:txBody>
      </p:sp>
      <p:pic>
        <p:nvPicPr>
          <p:cNvPr id="172" name="Google Shape;172;p28"/>
          <p:cNvPicPr preferRelativeResize="0"/>
          <p:nvPr/>
        </p:nvPicPr>
        <p:blipFill>
          <a:blip r:embed="rId3">
            <a:alphaModFix/>
          </a:blip>
          <a:stretch>
            <a:fillRect/>
          </a:stretch>
        </p:blipFill>
        <p:spPr>
          <a:xfrm>
            <a:off x="276925" y="4004650"/>
            <a:ext cx="4333551" cy="657807"/>
          </a:xfrm>
          <a:prstGeom prst="rect">
            <a:avLst/>
          </a:prstGeom>
          <a:noFill/>
          <a:ln cap="flat" cmpd="sng" w="9525">
            <a:solidFill>
              <a:schemeClr val="dk1"/>
            </a:solidFill>
            <a:prstDash val="solid"/>
            <a:round/>
            <a:headEnd len="sm" w="sm" type="none"/>
            <a:tailEnd len="sm" w="sm" type="none"/>
          </a:ln>
        </p:spPr>
      </p:pic>
      <p:pic>
        <p:nvPicPr>
          <p:cNvPr id="173" name="Google Shape;173;p28"/>
          <p:cNvPicPr preferRelativeResize="0"/>
          <p:nvPr/>
        </p:nvPicPr>
        <p:blipFill rotWithShape="1">
          <a:blip r:embed="rId4">
            <a:alphaModFix/>
          </a:blip>
          <a:srcRect b="8716" l="1491" r="1646" t="5150"/>
          <a:stretch/>
        </p:blipFill>
        <p:spPr>
          <a:xfrm>
            <a:off x="276925" y="3105138"/>
            <a:ext cx="4333551" cy="684075"/>
          </a:xfrm>
          <a:prstGeom prst="rect">
            <a:avLst/>
          </a:prstGeom>
          <a:noFill/>
          <a:ln cap="flat" cmpd="sng" w="9525">
            <a:solidFill>
              <a:schemeClr val="dk1"/>
            </a:solidFill>
            <a:prstDash val="solid"/>
            <a:round/>
            <a:headEnd len="sm" w="sm" type="none"/>
            <a:tailEnd len="sm" w="sm" type="none"/>
          </a:ln>
        </p:spPr>
      </p:pic>
      <p:pic>
        <p:nvPicPr>
          <p:cNvPr id="174" name="Google Shape;174;p28"/>
          <p:cNvPicPr preferRelativeResize="0"/>
          <p:nvPr/>
        </p:nvPicPr>
        <p:blipFill>
          <a:blip r:embed="rId5">
            <a:alphaModFix/>
          </a:blip>
          <a:stretch>
            <a:fillRect/>
          </a:stretch>
        </p:blipFill>
        <p:spPr>
          <a:xfrm>
            <a:off x="4712750" y="3071025"/>
            <a:ext cx="4333551" cy="752311"/>
          </a:xfrm>
          <a:prstGeom prst="rect">
            <a:avLst/>
          </a:prstGeom>
          <a:noFill/>
          <a:ln cap="flat" cmpd="sng" w="9525">
            <a:solidFill>
              <a:schemeClr val="dk1"/>
            </a:solidFill>
            <a:prstDash val="solid"/>
            <a:round/>
            <a:headEnd len="sm" w="sm" type="none"/>
            <a:tailEnd len="sm" w="sm" type="none"/>
          </a:ln>
        </p:spPr>
      </p:pic>
      <p:pic>
        <p:nvPicPr>
          <p:cNvPr id="175" name="Google Shape;175;p28"/>
          <p:cNvPicPr preferRelativeResize="0"/>
          <p:nvPr/>
        </p:nvPicPr>
        <p:blipFill>
          <a:blip r:embed="rId6">
            <a:alphaModFix/>
          </a:blip>
          <a:stretch>
            <a:fillRect/>
          </a:stretch>
        </p:blipFill>
        <p:spPr>
          <a:xfrm>
            <a:off x="4712738" y="3957399"/>
            <a:ext cx="4292819" cy="7523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Thank You!</a:t>
            </a:r>
            <a:endParaRPr/>
          </a:p>
        </p:txBody>
      </p:sp>
      <p:sp>
        <p:nvSpPr>
          <p:cNvPr id="181" name="Google Shape;181;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Agenda</a:t>
            </a:r>
            <a:endParaRPr/>
          </a:p>
        </p:txBody>
      </p:sp>
      <p:sp>
        <p:nvSpPr>
          <p:cNvPr id="67" name="Google Shape;67;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Kaggle Competition &amp; Dataset Overview</a:t>
            </a:r>
            <a:endParaRPr/>
          </a:p>
          <a:p>
            <a:pPr indent="-342900" lvl="0" marL="457200" rtl="0" algn="l">
              <a:spcBef>
                <a:spcPts val="0"/>
              </a:spcBef>
              <a:spcAft>
                <a:spcPts val="0"/>
              </a:spcAft>
              <a:buSzPts val="1800"/>
              <a:buChar char="●"/>
            </a:pPr>
            <a:r>
              <a:rPr lang="en"/>
              <a:t>Context</a:t>
            </a:r>
            <a:endParaRPr/>
          </a:p>
          <a:p>
            <a:pPr indent="-342900" lvl="0" marL="457200" rtl="0" algn="l">
              <a:spcBef>
                <a:spcPts val="0"/>
              </a:spcBef>
              <a:spcAft>
                <a:spcPts val="0"/>
              </a:spcAft>
              <a:buSzPts val="1800"/>
              <a:buChar char="●"/>
            </a:pPr>
            <a:r>
              <a:rPr lang="en"/>
              <a:t>EDA</a:t>
            </a:r>
            <a:endParaRPr/>
          </a:p>
          <a:p>
            <a:pPr indent="-342900" lvl="0" marL="457200" rtl="0" algn="l">
              <a:spcBef>
                <a:spcPts val="0"/>
              </a:spcBef>
              <a:spcAft>
                <a:spcPts val="0"/>
              </a:spcAft>
              <a:buSzPts val="1800"/>
              <a:buChar char="●"/>
            </a:pPr>
            <a:r>
              <a:rPr lang="en"/>
              <a:t>Modeling: </a:t>
            </a:r>
            <a:endParaRPr/>
          </a:p>
          <a:p>
            <a:pPr indent="-317500" lvl="1" marL="914400" rtl="0" algn="l">
              <a:spcBef>
                <a:spcPts val="0"/>
              </a:spcBef>
              <a:spcAft>
                <a:spcPts val="0"/>
              </a:spcAft>
              <a:buSzPts val="1400"/>
              <a:buChar char="○"/>
            </a:pPr>
            <a:r>
              <a:rPr b="1" lang="en"/>
              <a:t>Baseline models:</a:t>
            </a:r>
            <a:r>
              <a:rPr lang="en"/>
              <a:t> Multiclass Logistic Regression, KNN</a:t>
            </a:r>
            <a:endParaRPr/>
          </a:p>
          <a:p>
            <a:pPr indent="-317500" lvl="1" marL="914400" rtl="0" algn="l">
              <a:spcBef>
                <a:spcPts val="0"/>
              </a:spcBef>
              <a:spcAft>
                <a:spcPts val="0"/>
              </a:spcAft>
              <a:buSzPts val="1400"/>
              <a:buChar char="○"/>
            </a:pPr>
            <a:r>
              <a:rPr b="1" lang="en"/>
              <a:t>Advanced models:</a:t>
            </a:r>
            <a:r>
              <a:rPr lang="en"/>
              <a:t> Random Forest, Gradient Boosting, XGBoost, Neural Network</a:t>
            </a:r>
            <a:endParaRPr/>
          </a:p>
          <a:p>
            <a:pPr indent="-342900" lvl="0" marL="457200" rtl="0" algn="l">
              <a:spcBef>
                <a:spcPts val="0"/>
              </a:spcBef>
              <a:spcAft>
                <a:spcPts val="0"/>
              </a:spcAft>
              <a:buSzPts val="1800"/>
              <a:buChar char="●"/>
            </a:pPr>
            <a:r>
              <a:rPr lang="en"/>
              <a:t>Findings &amp; </a:t>
            </a:r>
            <a:r>
              <a:rPr lang="en"/>
              <a:t>Final Thoughts</a:t>
            </a:r>
            <a:endParaRPr/>
          </a:p>
          <a:p>
            <a:pPr indent="0" lvl="0" marL="45720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 Overview</a:t>
            </a:r>
            <a:endParaRPr/>
          </a:p>
        </p:txBody>
      </p:sp>
      <p:sp>
        <p:nvSpPr>
          <p:cNvPr id="73" name="Google Shape;73;p15"/>
          <p:cNvSpPr txBox="1"/>
          <p:nvPr>
            <p:ph idx="1" type="body"/>
          </p:nvPr>
        </p:nvSpPr>
        <p:spPr>
          <a:xfrm>
            <a:off x="311700" y="1270075"/>
            <a:ext cx="3202800" cy="23973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sz="1800"/>
              <a:t>Labels:</a:t>
            </a:r>
            <a:r>
              <a:rPr lang="en" sz="1800"/>
              <a:t>    </a:t>
            </a:r>
            <a:endParaRPr sz="1800"/>
          </a:p>
          <a:p>
            <a:pPr indent="0" lvl="0" marL="0" rtl="0" algn="l">
              <a:spcBef>
                <a:spcPts val="1200"/>
              </a:spcBef>
              <a:spcAft>
                <a:spcPts val="0"/>
              </a:spcAft>
              <a:buNone/>
            </a:pPr>
            <a:r>
              <a:rPr lang="en" sz="1800"/>
              <a:t>1 : Spruce/Fir</a:t>
            </a:r>
            <a:endParaRPr sz="1800"/>
          </a:p>
          <a:p>
            <a:pPr indent="0" lvl="0" marL="0" rtl="0" algn="l">
              <a:spcBef>
                <a:spcPts val="0"/>
              </a:spcBef>
              <a:spcAft>
                <a:spcPts val="0"/>
              </a:spcAft>
              <a:buNone/>
            </a:pPr>
            <a:r>
              <a:rPr lang="en" sz="1800"/>
              <a:t>2 : Lodgepole Pine</a:t>
            </a:r>
            <a:endParaRPr sz="1800"/>
          </a:p>
          <a:p>
            <a:pPr indent="0" lvl="0" marL="0" rtl="0" algn="l">
              <a:spcBef>
                <a:spcPts val="0"/>
              </a:spcBef>
              <a:spcAft>
                <a:spcPts val="0"/>
              </a:spcAft>
              <a:buNone/>
            </a:pPr>
            <a:r>
              <a:rPr lang="en" sz="1800"/>
              <a:t>3 : Ponderosa Pine</a:t>
            </a:r>
            <a:endParaRPr sz="1800"/>
          </a:p>
          <a:p>
            <a:pPr indent="0" lvl="0" marL="0" rtl="0" algn="l">
              <a:spcBef>
                <a:spcPts val="0"/>
              </a:spcBef>
              <a:spcAft>
                <a:spcPts val="0"/>
              </a:spcAft>
              <a:buNone/>
            </a:pPr>
            <a:r>
              <a:rPr lang="en" sz="1800"/>
              <a:t>4 : Cottonwood/Willow</a:t>
            </a:r>
            <a:endParaRPr sz="1800"/>
          </a:p>
          <a:p>
            <a:pPr indent="0" lvl="0" marL="0" rtl="0" algn="l">
              <a:spcBef>
                <a:spcPts val="0"/>
              </a:spcBef>
              <a:spcAft>
                <a:spcPts val="0"/>
              </a:spcAft>
              <a:buNone/>
            </a:pPr>
            <a:r>
              <a:rPr lang="en" sz="1800"/>
              <a:t>5 : Aspen</a:t>
            </a:r>
            <a:endParaRPr sz="1800"/>
          </a:p>
          <a:p>
            <a:pPr indent="0" lvl="0" marL="0" rtl="0" algn="l">
              <a:spcBef>
                <a:spcPts val="0"/>
              </a:spcBef>
              <a:spcAft>
                <a:spcPts val="0"/>
              </a:spcAft>
              <a:buNone/>
            </a:pPr>
            <a:r>
              <a:rPr lang="en" sz="1800"/>
              <a:t>6 : Douglas-fir</a:t>
            </a:r>
            <a:endParaRPr sz="1800"/>
          </a:p>
          <a:p>
            <a:pPr indent="0" lvl="0" marL="0" rtl="0" algn="l">
              <a:spcBef>
                <a:spcPts val="0"/>
              </a:spcBef>
              <a:spcAft>
                <a:spcPts val="0"/>
              </a:spcAft>
              <a:buNone/>
            </a:pPr>
            <a:r>
              <a:rPr lang="en" sz="1800"/>
              <a:t>7 : Krummholz</a:t>
            </a:r>
            <a:endParaRPr sz="1800"/>
          </a:p>
        </p:txBody>
      </p:sp>
      <p:sp>
        <p:nvSpPr>
          <p:cNvPr id="74" name="Google Shape;74;p15"/>
          <p:cNvSpPr txBox="1"/>
          <p:nvPr>
            <p:ph idx="2" type="body"/>
          </p:nvPr>
        </p:nvSpPr>
        <p:spPr>
          <a:xfrm>
            <a:off x="130350" y="4202075"/>
            <a:ext cx="7782600" cy="885600"/>
          </a:xfrm>
          <a:prstGeom prst="rect">
            <a:avLst/>
          </a:prstGeom>
        </p:spPr>
        <p:txBody>
          <a:bodyPr anchorCtr="0" anchor="t" bIns="91425" lIns="91425" spcFirstLastPara="1" rIns="91425" wrap="square" tIns="91425">
            <a:normAutofit lnSpcReduction="10000"/>
          </a:bodyPr>
          <a:lstStyle/>
          <a:p>
            <a:pPr indent="-317500" lvl="0" marL="457200" rtl="0" algn="l">
              <a:spcBef>
                <a:spcPts val="0"/>
              </a:spcBef>
              <a:spcAft>
                <a:spcPts val="0"/>
              </a:spcAft>
              <a:buSzPts val="1400"/>
              <a:buChar char="●"/>
            </a:pPr>
            <a:r>
              <a:rPr lang="en"/>
              <a:t>Each observation = 30 x 30 meter cell labeled by USFS</a:t>
            </a:r>
            <a:endParaRPr/>
          </a:p>
          <a:p>
            <a:pPr indent="-317500" lvl="0" marL="457200" rtl="0" algn="l">
              <a:spcBef>
                <a:spcPts val="0"/>
              </a:spcBef>
              <a:spcAft>
                <a:spcPts val="0"/>
              </a:spcAft>
              <a:buSzPts val="1400"/>
              <a:buChar char="●"/>
            </a:pPr>
            <a:r>
              <a:rPr lang="en"/>
              <a:t>S</a:t>
            </a:r>
            <a:r>
              <a:rPr lang="en"/>
              <a:t>tudy area includes four wilderness areas in Roosevelt National Forest (Northern Colorado)</a:t>
            </a:r>
            <a:endParaRPr/>
          </a:p>
          <a:p>
            <a:pPr indent="-317500" lvl="0" marL="457200" rtl="0" algn="l">
              <a:spcBef>
                <a:spcPts val="0"/>
              </a:spcBef>
              <a:spcAft>
                <a:spcPts val="0"/>
              </a:spcAft>
              <a:buSzPts val="1400"/>
              <a:buChar char="●"/>
            </a:pPr>
            <a:r>
              <a:rPr lang="en"/>
              <a:t>Training set (</a:t>
            </a:r>
            <a:r>
              <a:rPr b="1" lang="en"/>
              <a:t>15,120 observations</a:t>
            </a:r>
            <a:r>
              <a:rPr lang="en"/>
              <a:t>); test set (</a:t>
            </a:r>
            <a:r>
              <a:rPr b="1" lang="en"/>
              <a:t>565,892 observations</a:t>
            </a:r>
            <a:r>
              <a:rPr lang="en"/>
              <a:t>)</a:t>
            </a:r>
            <a:endParaRPr/>
          </a:p>
        </p:txBody>
      </p:sp>
      <p:pic>
        <p:nvPicPr>
          <p:cNvPr id="75" name="Google Shape;75;p15"/>
          <p:cNvPicPr preferRelativeResize="0"/>
          <p:nvPr/>
        </p:nvPicPr>
        <p:blipFill rotWithShape="1">
          <a:blip r:embed="rId3">
            <a:alphaModFix/>
          </a:blip>
          <a:srcRect b="0" l="4933" r="0" t="8917"/>
          <a:stretch/>
        </p:blipFill>
        <p:spPr>
          <a:xfrm>
            <a:off x="3746775" y="1017725"/>
            <a:ext cx="5150950" cy="2977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id="80" name="Google Shape;80;p16"/>
          <p:cNvPicPr preferRelativeResize="0"/>
          <p:nvPr/>
        </p:nvPicPr>
        <p:blipFill>
          <a:blip r:embed="rId3">
            <a:alphaModFix/>
          </a:blip>
          <a:stretch>
            <a:fillRect/>
          </a:stretch>
        </p:blipFill>
        <p:spPr>
          <a:xfrm>
            <a:off x="1407975" y="63950"/>
            <a:ext cx="6328049" cy="4264024"/>
          </a:xfrm>
          <a:prstGeom prst="rect">
            <a:avLst/>
          </a:prstGeom>
          <a:noFill/>
          <a:ln>
            <a:noFill/>
          </a:ln>
        </p:spPr>
      </p:pic>
      <p:pic>
        <p:nvPicPr>
          <p:cNvPr id="81" name="Google Shape;81;p16"/>
          <p:cNvPicPr preferRelativeResize="0"/>
          <p:nvPr/>
        </p:nvPicPr>
        <p:blipFill rotWithShape="1">
          <a:blip r:embed="rId4">
            <a:alphaModFix/>
          </a:blip>
          <a:srcRect b="0" l="0" r="0" t="0"/>
          <a:stretch/>
        </p:blipFill>
        <p:spPr>
          <a:xfrm>
            <a:off x="1454675" y="4371075"/>
            <a:ext cx="6234650" cy="630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Context</a:t>
            </a:r>
            <a:endParaRPr/>
          </a:p>
        </p:txBody>
      </p:sp>
      <p:sp>
        <p:nvSpPr>
          <p:cNvPr id="87" name="Google Shape;87;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The Challenge: </a:t>
            </a:r>
            <a:endParaRPr b="1"/>
          </a:p>
          <a:p>
            <a:pPr indent="-317500" lvl="0" marL="457200" rtl="0" algn="l">
              <a:spcBef>
                <a:spcPts val="1200"/>
              </a:spcBef>
              <a:spcAft>
                <a:spcPts val="0"/>
              </a:spcAft>
              <a:buSzPts val="1400"/>
              <a:buChar char="●"/>
            </a:pPr>
            <a:r>
              <a:rPr lang="en"/>
              <a:t>Wildfire is a common occurrence in the Northern Rockies</a:t>
            </a:r>
            <a:endParaRPr/>
          </a:p>
          <a:p>
            <a:pPr indent="-317500" lvl="0" marL="457200" rtl="0" algn="l">
              <a:spcBef>
                <a:spcPts val="0"/>
              </a:spcBef>
              <a:spcAft>
                <a:spcPts val="0"/>
              </a:spcAft>
              <a:buSzPts val="1400"/>
              <a:buChar char="●"/>
            </a:pPr>
            <a:r>
              <a:rPr lang="en"/>
              <a:t>Knowing forest type is important for anticipating how fires will spread in an area and how forest succession will trend with and without management actions </a:t>
            </a:r>
            <a:r>
              <a:rPr baseline="30000" lang="en"/>
              <a:t>1</a:t>
            </a:r>
            <a:r>
              <a:rPr lang="en"/>
              <a:t>.</a:t>
            </a:r>
            <a:endParaRPr/>
          </a:p>
          <a:p>
            <a:pPr indent="-317500" lvl="0" marL="457200" rtl="0" algn="l">
              <a:spcBef>
                <a:spcPts val="0"/>
              </a:spcBef>
              <a:spcAft>
                <a:spcPts val="0"/>
              </a:spcAft>
              <a:buSzPts val="1400"/>
              <a:buChar char="●"/>
            </a:pPr>
            <a:r>
              <a:rPr lang="en"/>
              <a:t>Multi-class classification problem</a:t>
            </a:r>
            <a:endParaRPr/>
          </a:p>
          <a:p>
            <a:pPr indent="0" lvl="0" marL="0" rtl="0" algn="l">
              <a:spcBef>
                <a:spcPts val="1200"/>
              </a:spcBef>
              <a:spcAft>
                <a:spcPts val="1200"/>
              </a:spcAft>
              <a:buNone/>
            </a:pPr>
            <a:r>
              <a:t/>
            </a:r>
            <a:endParaRPr/>
          </a:p>
        </p:txBody>
      </p:sp>
      <p:sp>
        <p:nvSpPr>
          <p:cNvPr id="88" name="Google Shape;88;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b="1" lang="en"/>
              <a:t>The </a:t>
            </a:r>
            <a:r>
              <a:rPr b="1" lang="en"/>
              <a:t>Goal: </a:t>
            </a:r>
            <a:endParaRPr b="1"/>
          </a:p>
          <a:p>
            <a:pPr indent="-310832" lvl="0" marL="457200" rtl="0" algn="l">
              <a:spcBef>
                <a:spcPts val="1200"/>
              </a:spcBef>
              <a:spcAft>
                <a:spcPts val="0"/>
              </a:spcAft>
              <a:buSzPct val="100000"/>
              <a:buChar char="●"/>
            </a:pPr>
            <a:r>
              <a:rPr b="1" lang="en"/>
              <a:t>Predict</a:t>
            </a:r>
            <a:r>
              <a:rPr lang="en"/>
              <a:t> the forest cover type from cartographic variables obtained from the US Geological Survey and US Forest Service (USFS)</a:t>
            </a:r>
            <a:endParaRPr/>
          </a:p>
          <a:p>
            <a:pPr indent="0" lvl="0" marL="0" rtl="0" algn="l">
              <a:spcBef>
                <a:spcPts val="1200"/>
              </a:spcBef>
              <a:spcAft>
                <a:spcPts val="0"/>
              </a:spcAft>
              <a:buNone/>
            </a:pPr>
            <a:r>
              <a:rPr b="1" lang="en"/>
              <a:t>The Measure of Success:</a:t>
            </a:r>
            <a:endParaRPr b="1"/>
          </a:p>
          <a:p>
            <a:pPr indent="-310832" lvl="0" marL="457200" rtl="0" algn="l">
              <a:spcBef>
                <a:spcPts val="1200"/>
              </a:spcBef>
              <a:spcAft>
                <a:spcPts val="0"/>
              </a:spcAft>
              <a:buSzPct val="100000"/>
              <a:buChar char="●"/>
            </a:pPr>
            <a:r>
              <a:rPr b="1" lang="en"/>
              <a:t>Accuracy</a:t>
            </a:r>
            <a:r>
              <a:rPr lang="en"/>
              <a:t> - accounts for all misclassification </a:t>
            </a:r>
            <a:endParaRPr/>
          </a:p>
          <a:p>
            <a:pPr indent="-310832" lvl="0" marL="457200" rtl="0" algn="l">
              <a:spcBef>
                <a:spcPts val="0"/>
              </a:spcBef>
              <a:spcAft>
                <a:spcPts val="0"/>
              </a:spcAft>
              <a:buSzPct val="100000"/>
              <a:buChar char="●"/>
            </a:pPr>
            <a:r>
              <a:rPr lang="en"/>
              <a:t>Our classification problem is not a largely imbalanced classification problem so not as much need to augment with precision or recall. </a:t>
            </a:r>
            <a:endParaRPr/>
          </a:p>
          <a:p>
            <a:pPr indent="0" lvl="0" marL="0" rtl="0" algn="l">
              <a:spcBef>
                <a:spcPts val="1200"/>
              </a:spcBef>
              <a:spcAft>
                <a:spcPts val="1200"/>
              </a:spcAft>
              <a:buNone/>
            </a:pPr>
            <a:r>
              <a:t/>
            </a:r>
            <a:endParaRPr/>
          </a:p>
        </p:txBody>
      </p:sp>
      <p:sp>
        <p:nvSpPr>
          <p:cNvPr id="89" name="Google Shape;89;p17"/>
          <p:cNvSpPr txBox="1"/>
          <p:nvPr/>
        </p:nvSpPr>
        <p:spPr>
          <a:xfrm>
            <a:off x="214950" y="4177775"/>
            <a:ext cx="4193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aseline="30000" lang="en" sz="800">
                <a:solidFill>
                  <a:schemeClr val="accent3"/>
                </a:solidFill>
                <a:latin typeface="Proxima Nova"/>
                <a:ea typeface="Proxima Nova"/>
                <a:cs typeface="Proxima Nova"/>
                <a:sym typeface="Proxima Nova"/>
              </a:rPr>
              <a:t>1 </a:t>
            </a:r>
            <a:r>
              <a:rPr lang="en" sz="800">
                <a:latin typeface="Proxima Nova"/>
                <a:ea typeface="Proxima Nova"/>
                <a:cs typeface="Proxima Nova"/>
                <a:sym typeface="Proxima Nova"/>
              </a:rPr>
              <a:t>Hood, Sharon; Abrahamson, Ilana; and Cansler, C. Alina. 2018. Fire resistance and regeneration characteristics of Northern Rockies tree species. In: Fire Effects Information System, [Online]. U.S. Department of Agriculture, Forest Service, Rocky Mountain Research Station, Missoula Fire Sciences Laboratory (Producer). Available: </a:t>
            </a:r>
            <a:r>
              <a:rPr lang="en" sz="800" u="sng">
                <a:solidFill>
                  <a:schemeClr val="hlink"/>
                </a:solidFill>
                <a:latin typeface="Proxima Nova"/>
                <a:ea typeface="Proxima Nova"/>
                <a:cs typeface="Proxima Nova"/>
                <a:sym typeface="Proxima Nova"/>
                <a:hlinkClick r:id="rId3"/>
              </a:rPr>
              <a:t>https://www.fs.fed.us/database/feis/pdfs/other/FireResistRegen.html</a:t>
            </a:r>
            <a:r>
              <a:rPr lang="en" sz="800">
                <a:latin typeface="Proxima Nova"/>
                <a:ea typeface="Proxima Nova"/>
                <a:cs typeface="Proxima Nova"/>
                <a:sym typeface="Proxima Nova"/>
              </a:rPr>
              <a:t>. </a:t>
            </a:r>
            <a:endParaRPr sz="800">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EDA</a:t>
            </a:r>
            <a:endParaRPr/>
          </a:p>
        </p:txBody>
      </p:sp>
      <p:sp>
        <p:nvSpPr>
          <p:cNvPr id="95" name="Google Shape;95;p18"/>
          <p:cNvSpPr txBox="1"/>
          <p:nvPr>
            <p:ph idx="1" type="body"/>
          </p:nvPr>
        </p:nvSpPr>
        <p:spPr>
          <a:xfrm>
            <a:off x="311700" y="1152475"/>
            <a:ext cx="3363300" cy="3624000"/>
          </a:xfrm>
          <a:prstGeom prst="rect">
            <a:avLst/>
          </a:prstGeom>
        </p:spPr>
        <p:txBody>
          <a:bodyPr anchorCtr="0" anchor="t" bIns="91425" lIns="91425" spcFirstLastPara="1" rIns="91425" wrap="square" tIns="91425">
            <a:normAutofit lnSpcReduction="10000"/>
          </a:bodyPr>
          <a:lstStyle/>
          <a:p>
            <a:pPr indent="-317500" lvl="0" marL="457200" rtl="0" algn="l">
              <a:spcBef>
                <a:spcPts val="0"/>
              </a:spcBef>
              <a:spcAft>
                <a:spcPts val="0"/>
              </a:spcAft>
              <a:buSzPts val="1400"/>
              <a:buChar char="●"/>
            </a:pPr>
            <a:r>
              <a:rPr b="1" lang="en"/>
              <a:t>Histogram/Scatterplot Matrix:</a:t>
            </a:r>
            <a:endParaRPr b="1"/>
          </a:p>
          <a:p>
            <a:pPr indent="-304800" lvl="1" marL="914400" rtl="0" algn="l">
              <a:spcBef>
                <a:spcPts val="0"/>
              </a:spcBef>
              <a:spcAft>
                <a:spcPts val="0"/>
              </a:spcAft>
              <a:buSzPts val="1200"/>
              <a:buChar char="○"/>
            </a:pPr>
            <a:r>
              <a:rPr lang="en"/>
              <a:t>Scales differ across continuous variables. </a:t>
            </a:r>
            <a:endParaRPr/>
          </a:p>
          <a:p>
            <a:pPr indent="-304800" lvl="1" marL="914400" rtl="0" algn="l">
              <a:spcBef>
                <a:spcPts val="0"/>
              </a:spcBef>
              <a:spcAft>
                <a:spcPts val="0"/>
              </a:spcAft>
              <a:buSzPts val="1200"/>
              <a:buChar char="○"/>
            </a:pPr>
            <a:r>
              <a:rPr lang="en"/>
              <a:t>Wilderness_Area and Soil_Type </a:t>
            </a:r>
            <a:r>
              <a:rPr lang="en"/>
              <a:t>factors are binary.</a:t>
            </a:r>
            <a:endParaRPr/>
          </a:p>
          <a:p>
            <a:pPr indent="-317500" lvl="0" marL="457200" rtl="0" algn="l">
              <a:spcBef>
                <a:spcPts val="0"/>
              </a:spcBef>
              <a:spcAft>
                <a:spcPts val="0"/>
              </a:spcAft>
              <a:buSzPts val="1400"/>
              <a:buChar char="●"/>
            </a:pPr>
            <a:r>
              <a:rPr b="1" lang="en"/>
              <a:t>Check for Missing Values</a:t>
            </a:r>
            <a:endParaRPr b="1"/>
          </a:p>
          <a:p>
            <a:pPr indent="-304800" lvl="1" marL="914400" rtl="0" algn="l">
              <a:spcBef>
                <a:spcPts val="0"/>
              </a:spcBef>
              <a:spcAft>
                <a:spcPts val="0"/>
              </a:spcAft>
              <a:buSzPts val="1200"/>
              <a:buChar char="○"/>
            </a:pPr>
            <a:r>
              <a:rPr lang="en"/>
              <a:t>No missing values in this dataset</a:t>
            </a:r>
            <a:endParaRPr/>
          </a:p>
          <a:p>
            <a:pPr indent="-317500" lvl="0" marL="457200" rtl="0" algn="l">
              <a:spcBef>
                <a:spcPts val="0"/>
              </a:spcBef>
              <a:spcAft>
                <a:spcPts val="0"/>
              </a:spcAft>
              <a:buSzPts val="1400"/>
              <a:buChar char="●"/>
            </a:pPr>
            <a:r>
              <a:rPr b="1" lang="en"/>
              <a:t>Distribution of Output Variable</a:t>
            </a:r>
            <a:endParaRPr b="1"/>
          </a:p>
          <a:p>
            <a:pPr indent="-304800" lvl="1" marL="914400" rtl="0" algn="l">
              <a:spcBef>
                <a:spcPts val="0"/>
              </a:spcBef>
              <a:spcAft>
                <a:spcPts val="0"/>
              </a:spcAft>
              <a:buSzPts val="1200"/>
              <a:buChar char="○"/>
            </a:pPr>
            <a:r>
              <a:rPr lang="en"/>
              <a:t>Relatively even count of each tree type in our train set.</a:t>
            </a:r>
            <a:endParaRPr/>
          </a:p>
          <a:p>
            <a:pPr indent="-317500" lvl="0" marL="457200" rtl="0" algn="l">
              <a:spcBef>
                <a:spcPts val="0"/>
              </a:spcBef>
              <a:spcAft>
                <a:spcPts val="0"/>
              </a:spcAft>
              <a:buSzPts val="1400"/>
              <a:buChar char="●"/>
            </a:pPr>
            <a:r>
              <a:rPr b="1" lang="en"/>
              <a:t>Correlation Matrix </a:t>
            </a:r>
            <a:endParaRPr b="1"/>
          </a:p>
          <a:p>
            <a:pPr indent="-304800" lvl="1" marL="914400" rtl="0" algn="l">
              <a:spcBef>
                <a:spcPts val="0"/>
              </a:spcBef>
              <a:spcAft>
                <a:spcPts val="0"/>
              </a:spcAft>
              <a:buSzPts val="1200"/>
              <a:buChar char="○"/>
            </a:pPr>
            <a:r>
              <a:rPr lang="en"/>
              <a:t>Hillshades at different times of day &amp; Slope </a:t>
            </a:r>
            <a:endParaRPr/>
          </a:p>
          <a:p>
            <a:pPr indent="-304800" lvl="1" marL="914400" rtl="0" algn="l">
              <a:spcBef>
                <a:spcPts val="0"/>
              </a:spcBef>
              <a:spcAft>
                <a:spcPts val="0"/>
              </a:spcAft>
              <a:buSzPts val="1200"/>
              <a:buChar char="○"/>
            </a:pPr>
            <a:r>
              <a:rPr lang="en"/>
              <a:t>Horizontal &amp; Vertical distance to hydrology were all moderately correlated</a:t>
            </a:r>
            <a:endParaRPr/>
          </a:p>
        </p:txBody>
      </p:sp>
      <p:pic>
        <p:nvPicPr>
          <p:cNvPr id="96" name="Google Shape;96;p18"/>
          <p:cNvPicPr preferRelativeResize="0"/>
          <p:nvPr/>
        </p:nvPicPr>
        <p:blipFill rotWithShape="1">
          <a:blip r:embed="rId3">
            <a:alphaModFix/>
          </a:blip>
          <a:srcRect b="1570" l="1788" r="2029" t="2062"/>
          <a:stretch/>
        </p:blipFill>
        <p:spPr>
          <a:xfrm>
            <a:off x="3675125" y="126125"/>
            <a:ext cx="5394799" cy="3046824"/>
          </a:xfrm>
          <a:prstGeom prst="rect">
            <a:avLst/>
          </a:prstGeom>
          <a:noFill/>
          <a:ln cap="flat" cmpd="sng" w="9525">
            <a:solidFill>
              <a:schemeClr val="dk1"/>
            </a:solidFill>
            <a:prstDash val="solid"/>
            <a:round/>
            <a:headEnd len="sm" w="sm" type="none"/>
            <a:tailEnd len="sm" w="sm" type="none"/>
          </a:ln>
        </p:spPr>
      </p:pic>
      <p:pic>
        <p:nvPicPr>
          <p:cNvPr id="97" name="Google Shape;97;p18"/>
          <p:cNvPicPr preferRelativeResize="0"/>
          <p:nvPr/>
        </p:nvPicPr>
        <p:blipFill>
          <a:blip r:embed="rId4">
            <a:alphaModFix/>
          </a:blip>
          <a:stretch>
            <a:fillRect/>
          </a:stretch>
        </p:blipFill>
        <p:spPr>
          <a:xfrm>
            <a:off x="4212213" y="3317100"/>
            <a:ext cx="2199013" cy="1674000"/>
          </a:xfrm>
          <a:prstGeom prst="rect">
            <a:avLst/>
          </a:prstGeom>
          <a:noFill/>
          <a:ln cap="flat" cmpd="sng" w="9525">
            <a:solidFill>
              <a:schemeClr val="dk1"/>
            </a:solidFill>
            <a:prstDash val="solid"/>
            <a:round/>
            <a:headEnd len="sm" w="sm" type="none"/>
            <a:tailEnd len="sm" w="sm" type="none"/>
          </a:ln>
        </p:spPr>
      </p:pic>
      <p:pic>
        <p:nvPicPr>
          <p:cNvPr id="98" name="Google Shape;98;p18"/>
          <p:cNvPicPr preferRelativeResize="0"/>
          <p:nvPr/>
        </p:nvPicPr>
        <p:blipFill>
          <a:blip r:embed="rId5">
            <a:alphaModFix/>
          </a:blip>
          <a:stretch>
            <a:fillRect/>
          </a:stretch>
        </p:blipFill>
        <p:spPr>
          <a:xfrm>
            <a:off x="6563614" y="3325349"/>
            <a:ext cx="2322667" cy="1665751"/>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9"/>
          <p:cNvPicPr preferRelativeResize="0"/>
          <p:nvPr/>
        </p:nvPicPr>
        <p:blipFill>
          <a:blip r:embed="rId3">
            <a:alphaModFix/>
          </a:blip>
          <a:stretch>
            <a:fillRect/>
          </a:stretch>
        </p:blipFill>
        <p:spPr>
          <a:xfrm>
            <a:off x="1009738" y="0"/>
            <a:ext cx="6610724" cy="2703450"/>
          </a:xfrm>
          <a:prstGeom prst="rect">
            <a:avLst/>
          </a:prstGeom>
          <a:noFill/>
          <a:ln>
            <a:noFill/>
          </a:ln>
        </p:spPr>
      </p:pic>
      <p:pic>
        <p:nvPicPr>
          <p:cNvPr id="104" name="Google Shape;104;p19"/>
          <p:cNvPicPr preferRelativeResize="0"/>
          <p:nvPr/>
        </p:nvPicPr>
        <p:blipFill>
          <a:blip r:embed="rId4">
            <a:alphaModFix/>
          </a:blip>
          <a:stretch>
            <a:fillRect/>
          </a:stretch>
        </p:blipFill>
        <p:spPr>
          <a:xfrm>
            <a:off x="1473338" y="2655225"/>
            <a:ext cx="5683525" cy="2324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Baseline Models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555600"/>
            <a:ext cx="34026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Multiclass Logistic Regression</a:t>
            </a:r>
            <a:endParaRPr/>
          </a:p>
        </p:txBody>
      </p:sp>
      <p:sp>
        <p:nvSpPr>
          <p:cNvPr id="115" name="Google Shape;115;p21"/>
          <p:cNvSpPr txBox="1"/>
          <p:nvPr>
            <p:ph idx="1" type="body"/>
          </p:nvPr>
        </p:nvSpPr>
        <p:spPr>
          <a:xfrm>
            <a:off x="311700" y="1311300"/>
            <a:ext cx="2808000" cy="13518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a:t>Keras</a:t>
            </a:r>
            <a:endParaRPr/>
          </a:p>
          <a:p>
            <a:pPr indent="-304800" lvl="0" marL="457200" rtl="0" algn="l">
              <a:spcBef>
                <a:spcPts val="0"/>
              </a:spcBef>
              <a:spcAft>
                <a:spcPts val="0"/>
              </a:spcAft>
              <a:buSzPts val="1200"/>
              <a:buChar char="●"/>
            </a:pPr>
            <a:r>
              <a:rPr lang="en"/>
              <a:t>SKlearn</a:t>
            </a:r>
            <a:endParaRPr/>
          </a:p>
          <a:p>
            <a:pPr indent="-304800" lvl="0" marL="457200" rtl="0" algn="l">
              <a:spcBef>
                <a:spcPts val="0"/>
              </a:spcBef>
              <a:spcAft>
                <a:spcPts val="0"/>
              </a:spcAft>
              <a:buSzPts val="1200"/>
              <a:buChar char="●"/>
            </a:pPr>
            <a:r>
              <a:rPr lang="en"/>
              <a:t>Default Parameters</a:t>
            </a:r>
            <a:endParaRPr/>
          </a:p>
          <a:p>
            <a:pPr indent="-304800" lvl="1" marL="914400" rtl="0" algn="l">
              <a:spcBef>
                <a:spcPts val="0"/>
              </a:spcBef>
              <a:spcAft>
                <a:spcPts val="0"/>
              </a:spcAft>
              <a:buSzPts val="1200"/>
              <a:buChar char="○"/>
            </a:pPr>
            <a:r>
              <a:rPr lang="en"/>
              <a:t>Multi_class = ‘ovr’</a:t>
            </a:r>
            <a:endParaRPr/>
          </a:p>
          <a:p>
            <a:pPr indent="-304800" lvl="0" marL="457200" rtl="0" algn="l">
              <a:spcBef>
                <a:spcPts val="0"/>
              </a:spcBef>
              <a:spcAft>
                <a:spcPts val="0"/>
              </a:spcAft>
              <a:buSzPts val="1200"/>
              <a:buChar char="●"/>
            </a:pPr>
            <a:r>
              <a:rPr b="1" lang="en"/>
              <a:t>Validation Accuracy: 56.6%</a:t>
            </a:r>
            <a:endParaRPr b="1"/>
          </a:p>
        </p:txBody>
      </p:sp>
      <p:pic>
        <p:nvPicPr>
          <p:cNvPr id="116" name="Google Shape;116;p21"/>
          <p:cNvPicPr preferRelativeResize="0"/>
          <p:nvPr/>
        </p:nvPicPr>
        <p:blipFill>
          <a:blip r:embed="rId3">
            <a:alphaModFix/>
          </a:blip>
          <a:stretch>
            <a:fillRect/>
          </a:stretch>
        </p:blipFill>
        <p:spPr>
          <a:xfrm>
            <a:off x="3464998" y="784025"/>
            <a:ext cx="5265175" cy="39575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